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7" roundtripDataSignature="AMtx7miEkK3dWeHcefDx24sbS3r2LV09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9a41950b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39a41950b3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9a41950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39a41950b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9c2a5fc44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39c2a5fc44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9a41950b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39a41950b3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9c2a5fc44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39c2a5fc44_8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9b5574c73_4_18:notes"/>
          <p:cNvSpPr txBox="1"/>
          <p:nvPr>
            <p:ph idx="1" type="body"/>
          </p:nvPr>
        </p:nvSpPr>
        <p:spPr>
          <a:xfrm>
            <a:off x="686599" y="4401236"/>
            <a:ext cx="5486661" cy="3599851"/>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228" name="Google Shape;228;g239b5574c73_4_18:notes"/>
          <p:cNvSpPr/>
          <p:nvPr>
            <p:ph idx="2" type="sldImg"/>
          </p:nvPr>
        </p:nvSpPr>
        <p:spPr>
          <a:xfrm>
            <a:off x="465906" y="1143215"/>
            <a:ext cx="5928046" cy="30863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9b5574c73_4_28:notes"/>
          <p:cNvSpPr txBox="1"/>
          <p:nvPr>
            <p:ph idx="1" type="body"/>
          </p:nvPr>
        </p:nvSpPr>
        <p:spPr>
          <a:xfrm>
            <a:off x="686599" y="4401236"/>
            <a:ext cx="5486661" cy="3599851"/>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235" name="Google Shape;235;g239b5574c73_4_28:notes"/>
          <p:cNvSpPr/>
          <p:nvPr>
            <p:ph idx="2" type="sldImg"/>
          </p:nvPr>
        </p:nvSpPr>
        <p:spPr>
          <a:xfrm>
            <a:off x="465906" y="1143215"/>
            <a:ext cx="5928046" cy="30863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9c2a5fc44_8_23:notes"/>
          <p:cNvSpPr txBox="1"/>
          <p:nvPr>
            <p:ph idx="1" type="body"/>
          </p:nvPr>
        </p:nvSpPr>
        <p:spPr>
          <a:xfrm>
            <a:off x="686599" y="4401236"/>
            <a:ext cx="5486700" cy="3600000"/>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243" name="Google Shape;243;g239c2a5fc44_8_23:notes"/>
          <p:cNvSpPr/>
          <p:nvPr>
            <p:ph idx="2" type="sldImg"/>
          </p:nvPr>
        </p:nvSpPr>
        <p:spPr>
          <a:xfrm>
            <a:off x="465906" y="1143215"/>
            <a:ext cx="59280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9c2a5fc44_8_38:notes"/>
          <p:cNvSpPr txBox="1"/>
          <p:nvPr>
            <p:ph idx="1" type="body"/>
          </p:nvPr>
        </p:nvSpPr>
        <p:spPr>
          <a:xfrm>
            <a:off x="686599" y="4401236"/>
            <a:ext cx="5486700" cy="3600000"/>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251" name="Google Shape;251;g239c2a5fc44_8_38:notes"/>
          <p:cNvSpPr/>
          <p:nvPr>
            <p:ph idx="2" type="sldImg"/>
          </p:nvPr>
        </p:nvSpPr>
        <p:spPr>
          <a:xfrm>
            <a:off x="465906" y="1143215"/>
            <a:ext cx="59280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f1f2fa5a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5f1f2fa5ad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9c2a5fc44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39c2a5fc44_5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5eda78fb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5eda78fb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9a41950b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39a41950b3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9a41950b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39a41950b3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7CC"/>
        </a:solidFill>
      </p:bgPr>
    </p:bg>
    <p:spTree>
      <p:nvGrpSpPr>
        <p:cNvPr id="83" name="Shape 83"/>
        <p:cNvGrpSpPr/>
        <p:nvPr/>
      </p:nvGrpSpPr>
      <p:grpSpPr>
        <a:xfrm>
          <a:off x="0" y="0"/>
          <a:ext cx="0" cy="0"/>
          <a:chOff x="0" y="0"/>
          <a:chExt cx="0" cy="0"/>
        </a:xfrm>
      </p:grpSpPr>
      <p:sp>
        <p:nvSpPr>
          <p:cNvPr id="84" name="Google Shape;84;p1"/>
          <p:cNvSpPr/>
          <p:nvPr/>
        </p:nvSpPr>
        <p:spPr>
          <a:xfrm>
            <a:off x="0" y="0"/>
            <a:ext cx="18288000" cy="2195400"/>
          </a:xfrm>
          <a:prstGeom prst="rect">
            <a:avLst/>
          </a:pr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6191666" y="9311319"/>
            <a:ext cx="601537" cy="60423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
          <p:cNvPicPr preferRelativeResize="0"/>
          <p:nvPr/>
        </p:nvPicPr>
        <p:blipFill>
          <a:blip r:embed="rId3">
            <a:alphaModFix/>
          </a:blip>
          <a:stretch>
            <a:fillRect/>
          </a:stretch>
        </p:blipFill>
        <p:spPr>
          <a:xfrm>
            <a:off x="16300050" y="9591125"/>
            <a:ext cx="1734651" cy="542075"/>
          </a:xfrm>
          <a:prstGeom prst="rect">
            <a:avLst/>
          </a:prstGeom>
          <a:noFill/>
          <a:ln>
            <a:noFill/>
          </a:ln>
        </p:spPr>
      </p:pic>
      <p:pic>
        <p:nvPicPr>
          <p:cNvPr id="87" name="Google Shape;87;p1"/>
          <p:cNvPicPr preferRelativeResize="0"/>
          <p:nvPr/>
        </p:nvPicPr>
        <p:blipFill>
          <a:blip r:embed="rId4">
            <a:alphaModFix/>
          </a:blip>
          <a:stretch>
            <a:fillRect/>
          </a:stretch>
        </p:blipFill>
        <p:spPr>
          <a:xfrm>
            <a:off x="3365000" y="2390363"/>
            <a:ext cx="11430000" cy="5724525"/>
          </a:xfrm>
          <a:prstGeom prst="rect">
            <a:avLst/>
          </a:prstGeom>
          <a:noFill/>
          <a:ln>
            <a:noFill/>
          </a:ln>
        </p:spPr>
      </p:pic>
      <p:grpSp>
        <p:nvGrpSpPr>
          <p:cNvPr id="88" name="Google Shape;88;p1"/>
          <p:cNvGrpSpPr/>
          <p:nvPr/>
        </p:nvGrpSpPr>
        <p:grpSpPr>
          <a:xfrm>
            <a:off x="1252238" y="491414"/>
            <a:ext cx="15783525" cy="8815434"/>
            <a:chOff x="454129" y="-4088358"/>
            <a:chExt cx="21044700" cy="11508400"/>
          </a:xfrm>
        </p:grpSpPr>
        <p:grpSp>
          <p:nvGrpSpPr>
            <p:cNvPr id="89" name="Google Shape;89;p1"/>
            <p:cNvGrpSpPr/>
            <p:nvPr/>
          </p:nvGrpSpPr>
          <p:grpSpPr>
            <a:xfrm>
              <a:off x="6358241" y="6514338"/>
              <a:ext cx="8296799" cy="905704"/>
              <a:chOff x="14156186" y="652259"/>
              <a:chExt cx="20460663" cy="2233549"/>
            </a:xfrm>
          </p:grpSpPr>
          <p:sp>
            <p:nvSpPr>
              <p:cNvPr id="90" name="Google Shape;90;p1"/>
              <p:cNvSpPr/>
              <p:nvPr/>
            </p:nvSpPr>
            <p:spPr>
              <a:xfrm>
                <a:off x="14175154" y="671309"/>
                <a:ext cx="20422690" cy="2195449"/>
              </a:xfrm>
              <a:custGeom>
                <a:rect b="b" l="l" r="r" t="t"/>
                <a:pathLst>
                  <a:path extrusionOk="0" h="2195449" w="20422690">
                    <a:moveTo>
                      <a:pt x="19324775" y="2195449"/>
                    </a:moveTo>
                    <a:lnTo>
                      <a:pt x="1097788" y="2195449"/>
                    </a:lnTo>
                    <a:cubicBezTo>
                      <a:pt x="491490" y="2195449"/>
                      <a:pt x="0" y="1703959"/>
                      <a:pt x="0" y="1097661"/>
                    </a:cubicBezTo>
                    <a:lnTo>
                      <a:pt x="0" y="1097661"/>
                    </a:lnTo>
                    <a:cubicBezTo>
                      <a:pt x="0" y="491490"/>
                      <a:pt x="491490" y="0"/>
                      <a:pt x="1097788" y="0"/>
                    </a:cubicBezTo>
                    <a:lnTo>
                      <a:pt x="19324903" y="0"/>
                    </a:lnTo>
                    <a:cubicBezTo>
                      <a:pt x="19931200" y="0"/>
                      <a:pt x="20422690" y="491490"/>
                      <a:pt x="20422690" y="1097788"/>
                    </a:cubicBezTo>
                    <a:lnTo>
                      <a:pt x="20422690" y="1097788"/>
                    </a:lnTo>
                    <a:cubicBezTo>
                      <a:pt x="20422563" y="1703959"/>
                      <a:pt x="19931073" y="2195449"/>
                      <a:pt x="19324775" y="2195449"/>
                    </a:cubicBezTo>
                    <a:close/>
                  </a:path>
                </a:pathLst>
              </a:cu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91" name="Google Shape;91;p1"/>
              <p:cNvSpPr/>
              <p:nvPr/>
            </p:nvSpPr>
            <p:spPr>
              <a:xfrm>
                <a:off x="14156186" y="652259"/>
                <a:ext cx="20460663" cy="2233549"/>
              </a:xfrm>
              <a:custGeom>
                <a:rect b="b" l="l" r="r" t="t"/>
                <a:pathLst>
                  <a:path extrusionOk="0" h="2233549" w="20460663">
                    <a:moveTo>
                      <a:pt x="19343825" y="2233549"/>
                    </a:moveTo>
                    <a:lnTo>
                      <a:pt x="1116838" y="2233549"/>
                    </a:lnTo>
                    <a:cubicBezTo>
                      <a:pt x="501015" y="2233549"/>
                      <a:pt x="0" y="1732534"/>
                      <a:pt x="0" y="1116838"/>
                    </a:cubicBezTo>
                    <a:cubicBezTo>
                      <a:pt x="0" y="501015"/>
                      <a:pt x="501015" y="0"/>
                      <a:pt x="1116838" y="0"/>
                    </a:cubicBezTo>
                    <a:lnTo>
                      <a:pt x="19343953" y="0"/>
                    </a:lnTo>
                    <a:cubicBezTo>
                      <a:pt x="19959648" y="0"/>
                      <a:pt x="20460663" y="501015"/>
                      <a:pt x="20460663" y="1116838"/>
                    </a:cubicBezTo>
                    <a:cubicBezTo>
                      <a:pt x="20460663" y="1732534"/>
                      <a:pt x="19959648" y="2233549"/>
                      <a:pt x="19343825" y="2233549"/>
                    </a:cubicBezTo>
                    <a:close/>
                    <a:moveTo>
                      <a:pt x="1116838" y="38100"/>
                    </a:moveTo>
                    <a:cubicBezTo>
                      <a:pt x="521970" y="38100"/>
                      <a:pt x="38100" y="521970"/>
                      <a:pt x="38100" y="1116838"/>
                    </a:cubicBezTo>
                    <a:cubicBezTo>
                      <a:pt x="38100" y="1711579"/>
                      <a:pt x="521970" y="2195576"/>
                      <a:pt x="1116838" y="2195576"/>
                    </a:cubicBezTo>
                    <a:lnTo>
                      <a:pt x="19343953" y="2195576"/>
                    </a:lnTo>
                    <a:cubicBezTo>
                      <a:pt x="19938693" y="2195576"/>
                      <a:pt x="20422690" y="1711706"/>
                      <a:pt x="20422690" y="1116838"/>
                    </a:cubicBezTo>
                    <a:cubicBezTo>
                      <a:pt x="20422563" y="521970"/>
                      <a:pt x="19938693" y="38100"/>
                      <a:pt x="19343825" y="38100"/>
                    </a:cubicBezTo>
                    <a:lnTo>
                      <a:pt x="1116838" y="38100"/>
                    </a:lnTo>
                    <a:close/>
                  </a:path>
                </a:pathLst>
              </a:cu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grpSp>
        <p:sp>
          <p:nvSpPr>
            <p:cNvPr id="92" name="Google Shape;92;p1"/>
            <p:cNvSpPr/>
            <p:nvPr/>
          </p:nvSpPr>
          <p:spPr>
            <a:xfrm>
              <a:off x="6365933" y="6522053"/>
              <a:ext cx="8281401" cy="890255"/>
            </a:xfrm>
            <a:custGeom>
              <a:rect b="b" l="l" r="r" t="t"/>
              <a:pathLst>
                <a:path extrusionOk="0" h="2195449" w="20422690">
                  <a:moveTo>
                    <a:pt x="19324775" y="2195449"/>
                  </a:moveTo>
                  <a:lnTo>
                    <a:pt x="1097788" y="2195449"/>
                  </a:lnTo>
                  <a:cubicBezTo>
                    <a:pt x="491490" y="2195449"/>
                    <a:pt x="0" y="1703959"/>
                    <a:pt x="0" y="1097661"/>
                  </a:cubicBezTo>
                  <a:lnTo>
                    <a:pt x="0" y="1097661"/>
                  </a:lnTo>
                  <a:cubicBezTo>
                    <a:pt x="0" y="491490"/>
                    <a:pt x="491490" y="0"/>
                    <a:pt x="1097788" y="0"/>
                  </a:cubicBezTo>
                  <a:lnTo>
                    <a:pt x="19324903" y="0"/>
                  </a:lnTo>
                  <a:cubicBezTo>
                    <a:pt x="19931200" y="0"/>
                    <a:pt x="20422690" y="491490"/>
                    <a:pt x="20422690" y="1097788"/>
                  </a:cubicBezTo>
                  <a:lnTo>
                    <a:pt x="20422690" y="1097788"/>
                  </a:lnTo>
                  <a:cubicBezTo>
                    <a:pt x="20422563" y="1703959"/>
                    <a:pt x="19931073" y="2195449"/>
                    <a:pt x="19324775" y="2195449"/>
                  </a:cubicBezTo>
                  <a:close/>
                </a:path>
              </a:pathLst>
            </a:cu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93" name="Google Shape;93;p1"/>
            <p:cNvSpPr txBox="1"/>
            <p:nvPr/>
          </p:nvSpPr>
          <p:spPr>
            <a:xfrm>
              <a:off x="6887454" y="6736042"/>
              <a:ext cx="7238400" cy="462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300" u="none" cap="none" strike="noStrike">
                  <a:solidFill>
                    <a:schemeClr val="lt1"/>
                  </a:solidFill>
                </a:rPr>
                <a:t>Presented by: </a:t>
              </a:r>
              <a:r>
                <a:rPr b="1" lang="en-US" sz="2300">
                  <a:solidFill>
                    <a:schemeClr val="lt1"/>
                  </a:solidFill>
                </a:rPr>
                <a:t>Group 8 </a:t>
              </a:r>
              <a:endParaRPr b="1" sz="1800">
                <a:solidFill>
                  <a:schemeClr val="lt1"/>
                </a:solidFill>
              </a:endParaRPr>
            </a:p>
          </p:txBody>
        </p:sp>
        <p:sp>
          <p:nvSpPr>
            <p:cNvPr id="94" name="Google Shape;94;p1"/>
            <p:cNvSpPr txBox="1"/>
            <p:nvPr/>
          </p:nvSpPr>
          <p:spPr>
            <a:xfrm>
              <a:off x="454129" y="-4088358"/>
              <a:ext cx="21044700" cy="1587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7900" u="none" cap="none" strike="noStrike">
                  <a:solidFill>
                    <a:srgbClr val="F6F4EA"/>
                  </a:solidFill>
                  <a:latin typeface="Calibri"/>
                  <a:ea typeface="Calibri"/>
                  <a:cs typeface="Calibri"/>
                  <a:sym typeface="Calibri"/>
                </a:rPr>
                <a:t>New York City Air</a:t>
              </a:r>
              <a:r>
                <a:rPr b="1" lang="en-US" sz="7900">
                  <a:solidFill>
                    <a:srgbClr val="F6F4EA"/>
                  </a:solidFill>
                  <a:latin typeface="Calibri"/>
                  <a:ea typeface="Calibri"/>
                  <a:cs typeface="Calibri"/>
                  <a:sym typeface="Calibri"/>
                </a:rPr>
                <a:t>B</a:t>
              </a:r>
              <a:r>
                <a:rPr b="1" i="0" lang="en-US" sz="7900" u="none" cap="none" strike="noStrike">
                  <a:solidFill>
                    <a:srgbClr val="F6F4EA"/>
                  </a:solidFill>
                  <a:latin typeface="Calibri"/>
                  <a:ea typeface="Calibri"/>
                  <a:cs typeface="Calibri"/>
                  <a:sym typeface="Calibri"/>
                </a:rPr>
                <a:t>nb Case</a:t>
              </a:r>
              <a:r>
                <a:rPr b="1" lang="en-US" sz="7900">
                  <a:solidFill>
                    <a:srgbClr val="F6F4EA"/>
                  </a:solidFill>
                  <a:latin typeface="Calibri"/>
                  <a:ea typeface="Calibri"/>
                  <a:cs typeface="Calibri"/>
                  <a:sym typeface="Calibri"/>
                </a:rPr>
                <a:t> </a:t>
              </a:r>
              <a:r>
                <a:rPr b="1" i="0" lang="en-US" sz="7900" u="none" cap="none" strike="noStrike">
                  <a:solidFill>
                    <a:srgbClr val="F6F4EA"/>
                  </a:solidFill>
                  <a:latin typeface="Calibri"/>
                  <a:ea typeface="Calibri"/>
                  <a:cs typeface="Calibri"/>
                  <a:sym typeface="Calibri"/>
                </a:rPr>
                <a:t>Study</a:t>
              </a:r>
              <a:endParaRPr b="1" sz="7900">
                <a:solidFill>
                  <a:srgbClr val="F6F4EA"/>
                </a:solidFill>
                <a:latin typeface="Calibri"/>
                <a:ea typeface="Calibri"/>
                <a:cs typeface="Calibri"/>
                <a:sym typeface="Calibri"/>
              </a:endParaRPr>
            </a:p>
          </p:txBody>
        </p:sp>
      </p:grpSp>
      <p:sp>
        <p:nvSpPr>
          <p:cNvPr id="95" name="Google Shape;95;p1"/>
          <p:cNvSpPr txBox="1"/>
          <p:nvPr/>
        </p:nvSpPr>
        <p:spPr>
          <a:xfrm>
            <a:off x="4712425" y="9373438"/>
            <a:ext cx="85194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lt1"/>
                </a:solidFill>
                <a:highlight>
                  <a:srgbClr val="980000"/>
                </a:highlight>
              </a:rPr>
              <a:t>Presenters : Neha , Bowen ,  Tammy , Yejiao , Alex</a:t>
            </a:r>
            <a:endParaRPr>
              <a:highlight>
                <a:srgbClr val="980000"/>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61" name="Shape 161"/>
        <p:cNvGrpSpPr/>
        <p:nvPr/>
      </p:nvGrpSpPr>
      <p:grpSpPr>
        <a:xfrm>
          <a:off x="0" y="0"/>
          <a:ext cx="0" cy="0"/>
          <a:chOff x="0" y="0"/>
          <a:chExt cx="0" cy="0"/>
        </a:xfrm>
      </p:grpSpPr>
      <p:sp>
        <p:nvSpPr>
          <p:cNvPr id="162" name="Google Shape;162;g239a41950b3_1_24"/>
          <p:cNvSpPr txBox="1"/>
          <p:nvPr/>
        </p:nvSpPr>
        <p:spPr>
          <a:xfrm>
            <a:off x="411125" y="379425"/>
            <a:ext cx="67824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#3</a:t>
            </a:r>
            <a:endParaRPr sz="6000">
              <a:solidFill>
                <a:srgbClr val="990000"/>
              </a:solidFill>
              <a:latin typeface="Calibri"/>
              <a:ea typeface="Calibri"/>
              <a:cs typeface="Calibri"/>
              <a:sym typeface="Calibri"/>
            </a:endParaRPr>
          </a:p>
        </p:txBody>
      </p:sp>
      <p:sp>
        <p:nvSpPr>
          <p:cNvPr id="163" name="Google Shape;163;g239a41950b3_1_24"/>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g239a41950b3_1_24"/>
          <p:cNvPicPr preferRelativeResize="0"/>
          <p:nvPr/>
        </p:nvPicPr>
        <p:blipFill>
          <a:blip r:embed="rId3">
            <a:alphaModFix/>
          </a:blip>
          <a:stretch>
            <a:fillRect/>
          </a:stretch>
        </p:blipFill>
        <p:spPr>
          <a:xfrm>
            <a:off x="9878950" y="1039100"/>
            <a:ext cx="7860951" cy="6770823"/>
          </a:xfrm>
          <a:prstGeom prst="rect">
            <a:avLst/>
          </a:prstGeom>
          <a:noFill/>
          <a:ln cap="flat" cmpd="sng" w="9525">
            <a:solidFill>
              <a:schemeClr val="dk1"/>
            </a:solidFill>
            <a:prstDash val="solid"/>
            <a:round/>
            <a:headEnd len="sm" w="sm" type="none"/>
            <a:tailEnd len="sm" w="sm" type="none"/>
          </a:ln>
        </p:spPr>
      </p:pic>
      <p:sp>
        <p:nvSpPr>
          <p:cNvPr id="165" name="Google Shape;165;g239a41950b3_1_24"/>
          <p:cNvSpPr txBox="1"/>
          <p:nvPr/>
        </p:nvSpPr>
        <p:spPr>
          <a:xfrm>
            <a:off x="616225" y="2948575"/>
            <a:ext cx="9749700" cy="27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From the chart, we can see that when the </a:t>
            </a:r>
            <a:r>
              <a:rPr b="1" i="1" lang="en-US" sz="3000">
                <a:solidFill>
                  <a:srgbClr val="990000"/>
                </a:solidFill>
                <a:latin typeface="Calibri"/>
                <a:ea typeface="Calibri"/>
                <a:cs typeface="Calibri"/>
                <a:sym typeface="Calibri"/>
              </a:rPr>
              <a:t>room price is higher</a:t>
            </a:r>
            <a:r>
              <a:rPr b="1" lang="en-US" sz="3000">
                <a:solidFill>
                  <a:srgbClr val="990000"/>
                </a:solidFill>
                <a:latin typeface="Calibri"/>
                <a:ea typeface="Calibri"/>
                <a:cs typeface="Calibri"/>
                <a:sym typeface="Calibri"/>
              </a:rPr>
              <a:t>, the </a:t>
            </a:r>
            <a:r>
              <a:rPr b="1" i="1" lang="en-US" sz="3000">
                <a:solidFill>
                  <a:srgbClr val="990000"/>
                </a:solidFill>
                <a:latin typeface="Calibri"/>
                <a:ea typeface="Calibri"/>
                <a:cs typeface="Calibri"/>
                <a:sym typeface="Calibri"/>
              </a:rPr>
              <a:t>reviews per month is lower</a:t>
            </a:r>
            <a:r>
              <a:rPr b="1" lang="en-US" sz="3000">
                <a:solidFill>
                  <a:srgbClr val="990000"/>
                </a:solidFill>
                <a:latin typeface="Calibri"/>
                <a:ea typeface="Calibri"/>
                <a:cs typeface="Calibri"/>
                <a:sym typeface="Calibri"/>
              </a:rPr>
              <a:t>.</a:t>
            </a:r>
            <a:r>
              <a:rPr lang="en-US" sz="3000">
                <a:solidFill>
                  <a:schemeClr val="dk1"/>
                </a:solidFill>
                <a:latin typeface="Calibri"/>
                <a:ea typeface="Calibri"/>
                <a:cs typeface="Calibri"/>
                <a:sym typeface="Calibri"/>
              </a:rPr>
              <a:t>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lang="en-US" sz="3000">
                <a:solidFill>
                  <a:schemeClr val="dk1"/>
                </a:solidFill>
                <a:latin typeface="Calibri"/>
                <a:ea typeface="Calibri"/>
                <a:cs typeface="Calibri"/>
                <a:sym typeface="Calibri"/>
              </a:rPr>
              <a:t>On the other hand, when the </a:t>
            </a:r>
            <a:r>
              <a:rPr b="1" i="1" lang="en-US" sz="3000">
                <a:solidFill>
                  <a:srgbClr val="990000"/>
                </a:solidFill>
                <a:latin typeface="Calibri"/>
                <a:ea typeface="Calibri"/>
                <a:cs typeface="Calibri"/>
                <a:sym typeface="Calibri"/>
              </a:rPr>
              <a:t>room price is lower</a:t>
            </a:r>
            <a:r>
              <a:rPr b="1" lang="en-US" sz="3000">
                <a:solidFill>
                  <a:srgbClr val="990000"/>
                </a:solidFill>
                <a:latin typeface="Calibri"/>
                <a:ea typeface="Calibri"/>
                <a:cs typeface="Calibri"/>
                <a:sym typeface="Calibri"/>
              </a:rPr>
              <a:t>, </a:t>
            </a:r>
            <a:endParaRPr b="1" sz="3000">
              <a:solidFill>
                <a:srgbClr val="990000"/>
              </a:solidFill>
              <a:latin typeface="Calibri"/>
              <a:ea typeface="Calibri"/>
              <a:cs typeface="Calibri"/>
              <a:sym typeface="Calibri"/>
            </a:endParaRPr>
          </a:p>
          <a:p>
            <a:pPr indent="0" lvl="0" marL="0" rtl="0" algn="l">
              <a:spcBef>
                <a:spcPts val="0"/>
              </a:spcBef>
              <a:spcAft>
                <a:spcPts val="0"/>
              </a:spcAft>
              <a:buNone/>
            </a:pPr>
            <a:r>
              <a:rPr b="1" lang="en-US" sz="3000">
                <a:solidFill>
                  <a:srgbClr val="990000"/>
                </a:solidFill>
                <a:latin typeface="Calibri"/>
                <a:ea typeface="Calibri"/>
                <a:cs typeface="Calibri"/>
                <a:sym typeface="Calibri"/>
              </a:rPr>
              <a:t>the </a:t>
            </a:r>
            <a:r>
              <a:rPr b="1" i="1" lang="en-US" sz="3000">
                <a:solidFill>
                  <a:srgbClr val="990000"/>
                </a:solidFill>
                <a:latin typeface="Calibri"/>
                <a:ea typeface="Calibri"/>
                <a:cs typeface="Calibri"/>
                <a:sym typeface="Calibri"/>
              </a:rPr>
              <a:t>reviews per month increased</a:t>
            </a:r>
            <a:r>
              <a:rPr b="1" lang="en-US" sz="3000">
                <a:solidFill>
                  <a:srgbClr val="990000"/>
                </a:solidFill>
                <a:latin typeface="Calibri"/>
                <a:ea typeface="Calibri"/>
                <a:cs typeface="Calibri"/>
                <a:sym typeface="Calibri"/>
              </a:rPr>
              <a:t>.</a:t>
            </a:r>
            <a:endParaRPr b="1" sz="3000">
              <a:solidFill>
                <a:srgbClr val="990000"/>
              </a:solidFill>
              <a:latin typeface="Calibri"/>
              <a:ea typeface="Calibri"/>
              <a:cs typeface="Calibri"/>
              <a:sym typeface="Calibri"/>
            </a:endParaRPr>
          </a:p>
          <a:p>
            <a:pPr indent="0" lvl="0" marL="0" rtl="0" algn="l">
              <a:spcBef>
                <a:spcPts val="0"/>
              </a:spcBef>
              <a:spcAft>
                <a:spcPts val="0"/>
              </a:spcAft>
              <a:buNone/>
            </a:pPr>
            <a:r>
              <a:t/>
            </a:r>
            <a:endParaRPr b="1" sz="2500">
              <a:latin typeface="Calibri"/>
              <a:ea typeface="Calibri"/>
              <a:cs typeface="Calibri"/>
              <a:sym typeface="Calibri"/>
            </a:endParaRPr>
          </a:p>
        </p:txBody>
      </p:sp>
      <p:sp>
        <p:nvSpPr>
          <p:cNvPr id="166" name="Google Shape;166;g239a41950b3_1_24"/>
          <p:cNvSpPr/>
          <p:nvPr/>
        </p:nvSpPr>
        <p:spPr>
          <a:xfrm>
            <a:off x="12845525" y="7322650"/>
            <a:ext cx="388200" cy="35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70" name="Shape 170"/>
        <p:cNvGrpSpPr/>
        <p:nvPr/>
      </p:nvGrpSpPr>
      <p:grpSpPr>
        <a:xfrm>
          <a:off x="0" y="0"/>
          <a:ext cx="0" cy="0"/>
          <a:chOff x="0" y="0"/>
          <a:chExt cx="0" cy="0"/>
        </a:xfrm>
      </p:grpSpPr>
      <p:sp>
        <p:nvSpPr>
          <p:cNvPr id="171" name="Google Shape;171;g239a41950b3_1_0"/>
          <p:cNvSpPr txBox="1"/>
          <p:nvPr/>
        </p:nvSpPr>
        <p:spPr>
          <a:xfrm>
            <a:off x="411125" y="379425"/>
            <a:ext cx="67824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#4</a:t>
            </a:r>
            <a:endParaRPr sz="6000">
              <a:solidFill>
                <a:srgbClr val="990000"/>
              </a:solidFill>
              <a:latin typeface="Calibri"/>
              <a:ea typeface="Calibri"/>
              <a:cs typeface="Calibri"/>
              <a:sym typeface="Calibri"/>
            </a:endParaRPr>
          </a:p>
        </p:txBody>
      </p:sp>
      <p:sp>
        <p:nvSpPr>
          <p:cNvPr id="172" name="Google Shape;172;g239a41950b3_1_0"/>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39a41950b3_1_0"/>
          <p:cNvSpPr txBox="1"/>
          <p:nvPr/>
        </p:nvSpPr>
        <p:spPr>
          <a:xfrm>
            <a:off x="8570100" y="2804300"/>
            <a:ext cx="9514800" cy="27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Even though Brooklyn and Manhattan boast the most substantial numbers of listings, the average </a:t>
            </a:r>
            <a:r>
              <a:rPr lang="en-US" sz="3000">
                <a:solidFill>
                  <a:schemeClr val="dk1"/>
                </a:solidFill>
                <a:latin typeface="Calibri"/>
                <a:ea typeface="Calibri"/>
                <a:cs typeface="Calibri"/>
                <a:sym typeface="Calibri"/>
              </a:rPr>
              <a:t>monthly</a:t>
            </a:r>
            <a:r>
              <a:rPr lang="en-US" sz="3000">
                <a:solidFill>
                  <a:schemeClr val="dk1"/>
                </a:solidFill>
                <a:latin typeface="Calibri"/>
                <a:ea typeface="Calibri"/>
                <a:cs typeface="Calibri"/>
                <a:sym typeface="Calibri"/>
              </a:rPr>
              <a:t> reviews for these two areas are </a:t>
            </a:r>
            <a:r>
              <a:rPr b="1" i="1" lang="en-US" sz="3000">
                <a:solidFill>
                  <a:srgbClr val="990000"/>
                </a:solidFill>
                <a:latin typeface="Calibri"/>
                <a:ea typeface="Calibri"/>
                <a:cs typeface="Calibri"/>
                <a:sym typeface="Calibri"/>
              </a:rPr>
              <a:t>only 1.05 and 0.98</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Surprisingly, low listing areas - </a:t>
            </a:r>
            <a:r>
              <a:rPr b="1" i="1" lang="en-US" sz="3000">
                <a:solidFill>
                  <a:srgbClr val="990000"/>
                </a:solidFill>
                <a:latin typeface="Calibri"/>
                <a:ea typeface="Calibri"/>
                <a:cs typeface="Calibri"/>
                <a:sym typeface="Calibri"/>
              </a:rPr>
              <a:t>Staten Island, Bronx, and Queens have higher monthly reviews: 1.58, 1.57, and 1.48.</a:t>
            </a:r>
            <a:endParaRPr b="1" i="1" sz="3000">
              <a:solidFill>
                <a:srgbClr val="990000"/>
              </a:solidFill>
              <a:latin typeface="Calibri"/>
              <a:ea typeface="Calibri"/>
              <a:cs typeface="Calibri"/>
              <a:sym typeface="Calibri"/>
            </a:endParaRPr>
          </a:p>
        </p:txBody>
      </p:sp>
      <p:pic>
        <p:nvPicPr>
          <p:cNvPr id="174" name="Google Shape;174;g239a41950b3_1_0"/>
          <p:cNvPicPr preferRelativeResize="0"/>
          <p:nvPr/>
        </p:nvPicPr>
        <p:blipFill>
          <a:blip r:embed="rId3">
            <a:alphaModFix/>
          </a:blip>
          <a:stretch>
            <a:fillRect/>
          </a:stretch>
        </p:blipFill>
        <p:spPr>
          <a:xfrm>
            <a:off x="411125" y="1914075"/>
            <a:ext cx="7710725" cy="5402775"/>
          </a:xfrm>
          <a:prstGeom prst="rect">
            <a:avLst/>
          </a:prstGeom>
          <a:noFill/>
          <a:ln cap="flat" cmpd="sng" w="9525">
            <a:solidFill>
              <a:schemeClr val="dk1"/>
            </a:solidFill>
            <a:prstDash val="solid"/>
            <a:round/>
            <a:headEnd len="sm" w="sm" type="none"/>
            <a:tailEnd len="sm" w="sm" type="none"/>
          </a:ln>
        </p:spPr>
      </p:pic>
      <p:sp>
        <p:nvSpPr>
          <p:cNvPr id="175" name="Google Shape;175;g239a41950b3_1_0"/>
          <p:cNvSpPr txBox="1"/>
          <p:nvPr/>
        </p:nvSpPr>
        <p:spPr>
          <a:xfrm>
            <a:off x="2957675" y="3802225"/>
            <a:ext cx="13707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lt1"/>
                </a:solidFill>
              </a:rPr>
              <a:t>Bronx</a:t>
            </a:r>
            <a:endParaRPr b="1" sz="1700">
              <a:solidFill>
                <a:schemeClr val="lt1"/>
              </a:solidFill>
            </a:endParaRPr>
          </a:p>
        </p:txBody>
      </p:sp>
      <p:sp>
        <p:nvSpPr>
          <p:cNvPr id="176" name="Google Shape;176;g239a41950b3_1_0"/>
          <p:cNvSpPr txBox="1"/>
          <p:nvPr/>
        </p:nvSpPr>
        <p:spPr>
          <a:xfrm>
            <a:off x="4429350" y="5887950"/>
            <a:ext cx="13707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lt1"/>
                </a:solidFill>
              </a:rPr>
              <a:t>Queens</a:t>
            </a:r>
            <a:endParaRPr b="1" sz="1700">
              <a:solidFill>
                <a:schemeClr val="lt1"/>
              </a:solidFill>
            </a:endParaRPr>
          </a:p>
        </p:txBody>
      </p:sp>
      <p:sp>
        <p:nvSpPr>
          <p:cNvPr id="177" name="Google Shape;177;g239a41950b3_1_0"/>
          <p:cNvSpPr txBox="1"/>
          <p:nvPr/>
        </p:nvSpPr>
        <p:spPr>
          <a:xfrm>
            <a:off x="5008250" y="4640875"/>
            <a:ext cx="13707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lt1"/>
                </a:solidFill>
              </a:rPr>
              <a:t>Manhattan</a:t>
            </a:r>
            <a:endParaRPr b="1" sz="1700">
              <a:solidFill>
                <a:schemeClr val="lt1"/>
              </a:solidFill>
            </a:endParaRPr>
          </a:p>
        </p:txBody>
      </p:sp>
      <p:sp>
        <p:nvSpPr>
          <p:cNvPr id="178" name="Google Shape;178;g239a41950b3_1_0"/>
          <p:cNvSpPr txBox="1"/>
          <p:nvPr/>
        </p:nvSpPr>
        <p:spPr>
          <a:xfrm>
            <a:off x="4429350" y="3523600"/>
            <a:ext cx="13707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lt1"/>
                </a:solidFill>
              </a:rPr>
              <a:t>Brooklyn</a:t>
            </a:r>
            <a:endParaRPr b="1" sz="1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82" name="Shape 182"/>
        <p:cNvGrpSpPr/>
        <p:nvPr/>
      </p:nvGrpSpPr>
      <p:grpSpPr>
        <a:xfrm>
          <a:off x="0" y="0"/>
          <a:ext cx="0" cy="0"/>
          <a:chOff x="0" y="0"/>
          <a:chExt cx="0" cy="0"/>
        </a:xfrm>
      </p:grpSpPr>
      <p:sp>
        <p:nvSpPr>
          <p:cNvPr id="183" name="Google Shape;183;g239c2a5fc44_4_13"/>
          <p:cNvSpPr/>
          <p:nvPr/>
        </p:nvSpPr>
        <p:spPr>
          <a:xfrm>
            <a:off x="4109013" y="473775"/>
            <a:ext cx="9829500" cy="784800"/>
          </a:xfrm>
          <a:prstGeom prst="rect">
            <a:avLst/>
          </a:prstGeom>
          <a:solidFill>
            <a:srgbClr val="F1D7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39c2a5fc44_4_13"/>
          <p:cNvSpPr txBox="1"/>
          <p:nvPr/>
        </p:nvSpPr>
        <p:spPr>
          <a:xfrm>
            <a:off x="411125" y="360825"/>
            <a:ext cx="36438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#5</a:t>
            </a:r>
            <a:endParaRPr sz="6000">
              <a:solidFill>
                <a:srgbClr val="990000"/>
              </a:solidFill>
              <a:latin typeface="Calibri"/>
              <a:ea typeface="Calibri"/>
              <a:cs typeface="Calibri"/>
              <a:sym typeface="Calibri"/>
            </a:endParaRPr>
          </a:p>
        </p:txBody>
      </p:sp>
      <p:sp>
        <p:nvSpPr>
          <p:cNvPr id="185" name="Google Shape;185;g239c2a5fc44_4_13"/>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39c2a5fc44_4_13"/>
          <p:cNvSpPr txBox="1"/>
          <p:nvPr/>
        </p:nvSpPr>
        <p:spPr>
          <a:xfrm rot="-388423">
            <a:off x="4420931" y="529275"/>
            <a:ext cx="1535290" cy="6156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Lovely?</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187" name="Google Shape;187;g239c2a5fc44_4_13"/>
          <p:cNvSpPr txBox="1"/>
          <p:nvPr/>
        </p:nvSpPr>
        <p:spPr>
          <a:xfrm rot="-388655">
            <a:off x="6262790" y="522029"/>
            <a:ext cx="1699248" cy="6300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Modern?</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188" name="Google Shape;188;g239c2a5fc44_4_13"/>
          <p:cNvSpPr txBox="1"/>
          <p:nvPr/>
        </p:nvSpPr>
        <p:spPr>
          <a:xfrm rot="-388655">
            <a:off x="8268815" y="522029"/>
            <a:ext cx="1699248" cy="6300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Luxury?</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189" name="Google Shape;189;g239c2a5fc44_4_13"/>
          <p:cNvSpPr txBox="1"/>
          <p:nvPr/>
        </p:nvSpPr>
        <p:spPr>
          <a:xfrm rot="-388934">
            <a:off x="10122854" y="517659"/>
            <a:ext cx="1844190" cy="6388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Spacious? </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190" name="Google Shape;190;g239c2a5fc44_4_13"/>
          <p:cNvSpPr txBox="1"/>
          <p:nvPr/>
        </p:nvSpPr>
        <p:spPr>
          <a:xfrm rot="-388934">
            <a:off x="12280842" y="488559"/>
            <a:ext cx="1844190" cy="6388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Loft? </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pic>
        <p:nvPicPr>
          <p:cNvPr id="191" name="Google Shape;191;g239c2a5fc44_4_13"/>
          <p:cNvPicPr preferRelativeResize="0"/>
          <p:nvPr/>
        </p:nvPicPr>
        <p:blipFill>
          <a:blip r:embed="rId3">
            <a:alphaModFix/>
          </a:blip>
          <a:stretch>
            <a:fillRect/>
          </a:stretch>
        </p:blipFill>
        <p:spPr>
          <a:xfrm>
            <a:off x="411125" y="1541850"/>
            <a:ext cx="7580899" cy="5021215"/>
          </a:xfrm>
          <a:prstGeom prst="rect">
            <a:avLst/>
          </a:prstGeom>
          <a:noFill/>
          <a:ln>
            <a:noFill/>
          </a:ln>
        </p:spPr>
      </p:pic>
      <p:pic>
        <p:nvPicPr>
          <p:cNvPr id="192" name="Google Shape;192;g239c2a5fc44_4_13"/>
          <p:cNvPicPr preferRelativeResize="0"/>
          <p:nvPr/>
        </p:nvPicPr>
        <p:blipFill>
          <a:blip r:embed="rId4">
            <a:alphaModFix/>
          </a:blip>
          <a:stretch>
            <a:fillRect/>
          </a:stretch>
        </p:blipFill>
        <p:spPr>
          <a:xfrm>
            <a:off x="1311250" y="1846088"/>
            <a:ext cx="8686800" cy="5791200"/>
          </a:xfrm>
          <a:prstGeom prst="rect">
            <a:avLst/>
          </a:prstGeom>
          <a:noFill/>
          <a:ln>
            <a:noFill/>
          </a:ln>
        </p:spPr>
      </p:pic>
      <p:pic>
        <p:nvPicPr>
          <p:cNvPr id="193" name="Google Shape;193;g239c2a5fc44_4_13"/>
          <p:cNvPicPr preferRelativeResize="0"/>
          <p:nvPr/>
        </p:nvPicPr>
        <p:blipFill>
          <a:blip r:embed="rId5">
            <a:alphaModFix/>
          </a:blip>
          <a:stretch>
            <a:fillRect/>
          </a:stretch>
        </p:blipFill>
        <p:spPr>
          <a:xfrm>
            <a:off x="2277250" y="2167725"/>
            <a:ext cx="8256849" cy="6185749"/>
          </a:xfrm>
          <a:prstGeom prst="rect">
            <a:avLst/>
          </a:prstGeom>
          <a:noFill/>
          <a:ln>
            <a:noFill/>
          </a:ln>
        </p:spPr>
      </p:pic>
      <p:pic>
        <p:nvPicPr>
          <p:cNvPr id="194" name="Google Shape;194;g239c2a5fc44_4_13"/>
          <p:cNvPicPr preferRelativeResize="0"/>
          <p:nvPr/>
        </p:nvPicPr>
        <p:blipFill>
          <a:blip r:embed="rId6">
            <a:alphaModFix/>
          </a:blip>
          <a:stretch>
            <a:fillRect/>
          </a:stretch>
        </p:blipFill>
        <p:spPr>
          <a:xfrm>
            <a:off x="3263225" y="2575876"/>
            <a:ext cx="8686800" cy="5791200"/>
          </a:xfrm>
          <a:prstGeom prst="rect">
            <a:avLst/>
          </a:prstGeom>
          <a:noFill/>
          <a:ln>
            <a:noFill/>
          </a:ln>
        </p:spPr>
      </p:pic>
      <p:pic>
        <p:nvPicPr>
          <p:cNvPr id="195" name="Google Shape;195;g239c2a5fc44_4_13"/>
          <p:cNvPicPr preferRelativeResize="0"/>
          <p:nvPr/>
        </p:nvPicPr>
        <p:blipFill>
          <a:blip r:embed="rId7">
            <a:alphaModFix/>
          </a:blip>
          <a:stretch>
            <a:fillRect/>
          </a:stretch>
        </p:blipFill>
        <p:spPr>
          <a:xfrm>
            <a:off x="11446149" y="1410975"/>
            <a:ext cx="5684159" cy="71069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99" name="Shape 199"/>
        <p:cNvGrpSpPr/>
        <p:nvPr/>
      </p:nvGrpSpPr>
      <p:grpSpPr>
        <a:xfrm>
          <a:off x="0" y="0"/>
          <a:ext cx="0" cy="0"/>
          <a:chOff x="0" y="0"/>
          <a:chExt cx="0" cy="0"/>
        </a:xfrm>
      </p:grpSpPr>
      <p:sp>
        <p:nvSpPr>
          <p:cNvPr id="200" name="Google Shape;200;g239a41950b3_1_10"/>
          <p:cNvSpPr/>
          <p:nvPr/>
        </p:nvSpPr>
        <p:spPr>
          <a:xfrm>
            <a:off x="4109013" y="473775"/>
            <a:ext cx="9829500" cy="784800"/>
          </a:xfrm>
          <a:prstGeom prst="rect">
            <a:avLst/>
          </a:prstGeom>
          <a:solidFill>
            <a:srgbClr val="F1D7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39a41950b3_1_10"/>
          <p:cNvSpPr txBox="1"/>
          <p:nvPr/>
        </p:nvSpPr>
        <p:spPr>
          <a:xfrm>
            <a:off x="411125" y="360825"/>
            <a:ext cx="36438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#5</a:t>
            </a:r>
            <a:endParaRPr sz="6000">
              <a:solidFill>
                <a:srgbClr val="990000"/>
              </a:solidFill>
              <a:latin typeface="Calibri"/>
              <a:ea typeface="Calibri"/>
              <a:cs typeface="Calibri"/>
              <a:sym typeface="Calibri"/>
            </a:endParaRPr>
          </a:p>
        </p:txBody>
      </p:sp>
      <p:sp>
        <p:nvSpPr>
          <p:cNvPr id="202" name="Google Shape;202;g239a41950b3_1_10"/>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39a41950b3_1_10"/>
          <p:cNvSpPr txBox="1"/>
          <p:nvPr/>
        </p:nvSpPr>
        <p:spPr>
          <a:xfrm rot="-388423">
            <a:off x="4420931" y="529275"/>
            <a:ext cx="1535290" cy="6156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Lovely?</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204" name="Google Shape;204;g239a41950b3_1_10"/>
          <p:cNvSpPr txBox="1"/>
          <p:nvPr/>
        </p:nvSpPr>
        <p:spPr>
          <a:xfrm rot="-388655">
            <a:off x="6262790" y="522029"/>
            <a:ext cx="1699248" cy="6300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Modern</a:t>
            </a:r>
            <a:r>
              <a:rPr b="1" lang="en-US" sz="3000">
                <a:solidFill>
                  <a:srgbClr val="E06666"/>
                </a:solidFill>
                <a:latin typeface="Calibri"/>
                <a:ea typeface="Calibri"/>
                <a:cs typeface="Calibri"/>
                <a:sym typeface="Calibri"/>
              </a:rPr>
              <a:t>?</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205" name="Google Shape;205;g239a41950b3_1_10"/>
          <p:cNvSpPr txBox="1"/>
          <p:nvPr/>
        </p:nvSpPr>
        <p:spPr>
          <a:xfrm rot="-388655">
            <a:off x="8268815" y="522029"/>
            <a:ext cx="1699248" cy="6300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Luxury?</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206" name="Google Shape;206;g239a41950b3_1_10"/>
          <p:cNvSpPr txBox="1"/>
          <p:nvPr/>
        </p:nvSpPr>
        <p:spPr>
          <a:xfrm rot="-388934">
            <a:off x="10122854" y="517659"/>
            <a:ext cx="1844190" cy="6388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Spacious? </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207" name="Google Shape;207;g239a41950b3_1_10"/>
          <p:cNvSpPr txBox="1"/>
          <p:nvPr/>
        </p:nvSpPr>
        <p:spPr>
          <a:xfrm rot="-388934">
            <a:off x="12280842" y="488559"/>
            <a:ext cx="1844190" cy="6388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06666"/>
                </a:solidFill>
                <a:latin typeface="Calibri"/>
                <a:ea typeface="Calibri"/>
                <a:cs typeface="Calibri"/>
                <a:sym typeface="Calibri"/>
              </a:rPr>
              <a:t>Loft</a:t>
            </a:r>
            <a:r>
              <a:rPr b="1" lang="en-US" sz="3000">
                <a:solidFill>
                  <a:srgbClr val="E06666"/>
                </a:solidFill>
                <a:latin typeface="Calibri"/>
                <a:ea typeface="Calibri"/>
                <a:cs typeface="Calibri"/>
                <a:sym typeface="Calibri"/>
              </a:rPr>
              <a:t>? </a:t>
            </a:r>
            <a:r>
              <a:rPr lang="en-US" sz="3000">
                <a:solidFill>
                  <a:srgbClr val="E06666"/>
                </a:solidFill>
                <a:latin typeface="Calibri"/>
                <a:ea typeface="Calibri"/>
                <a:cs typeface="Calibri"/>
                <a:sym typeface="Calibri"/>
              </a:rPr>
              <a:t> </a:t>
            </a:r>
            <a:endParaRPr sz="3000">
              <a:solidFill>
                <a:srgbClr val="E06666"/>
              </a:solidFill>
              <a:latin typeface="Calibri"/>
              <a:ea typeface="Calibri"/>
              <a:cs typeface="Calibri"/>
              <a:sym typeface="Calibri"/>
            </a:endParaRPr>
          </a:p>
        </p:txBody>
      </p:sp>
      <p:sp>
        <p:nvSpPr>
          <p:cNvPr id="208" name="Google Shape;208;g239a41950b3_1_10"/>
          <p:cNvSpPr txBox="1"/>
          <p:nvPr/>
        </p:nvSpPr>
        <p:spPr>
          <a:xfrm>
            <a:off x="528750" y="1708000"/>
            <a:ext cx="11046000" cy="7228500"/>
          </a:xfrm>
          <a:prstGeom prst="rect">
            <a:avLst/>
          </a:prstGeom>
          <a:noFill/>
          <a:ln>
            <a:noFill/>
          </a:ln>
        </p:spPr>
        <p:txBody>
          <a:bodyPr anchorCtr="0" anchor="ctr" bIns="91425" lIns="91425" spcFirstLastPara="1" rIns="91425" wrap="square" tIns="91425">
            <a:noAutofit/>
          </a:bodyPr>
          <a:lstStyle/>
          <a:p>
            <a:pPr indent="-444500" lvl="0" marL="457200" rtl="0" algn="l">
              <a:lnSpc>
                <a:spcPct val="200000"/>
              </a:lnSpc>
              <a:spcBef>
                <a:spcPts val="0"/>
              </a:spcBef>
              <a:spcAft>
                <a:spcPts val="0"/>
              </a:spcAft>
              <a:buClr>
                <a:srgbClr val="F26B6B"/>
              </a:buClr>
              <a:buSzPts val="3400"/>
              <a:buFont typeface="Calibri"/>
              <a:buChar char="●"/>
            </a:pPr>
            <a:r>
              <a:rPr lang="en-US" sz="3400">
                <a:solidFill>
                  <a:srgbClr val="F26B6B"/>
                </a:solidFill>
                <a:latin typeface="Calibri"/>
                <a:ea typeface="Calibri"/>
                <a:cs typeface="Calibri"/>
                <a:sym typeface="Calibri"/>
              </a:rPr>
              <a:t> </a:t>
            </a:r>
            <a:r>
              <a:rPr lang="en-US" sz="3400">
                <a:solidFill>
                  <a:schemeClr val="dk1"/>
                </a:solidFill>
                <a:latin typeface="Calibri"/>
                <a:ea typeface="Calibri"/>
                <a:cs typeface="Calibri"/>
                <a:sym typeface="Calibri"/>
              </a:rPr>
              <a:t>Listings described to be lovely on </a:t>
            </a:r>
            <a:r>
              <a:rPr lang="en-US" sz="3400">
                <a:solidFill>
                  <a:schemeClr val="dk1"/>
                </a:solidFill>
                <a:latin typeface="Calibri"/>
                <a:ea typeface="Calibri"/>
                <a:cs typeface="Calibri"/>
                <a:sym typeface="Calibri"/>
              </a:rPr>
              <a:t>average</a:t>
            </a:r>
            <a:r>
              <a:rPr lang="en-US" sz="3400">
                <a:solidFill>
                  <a:schemeClr val="dk1"/>
                </a:solidFill>
                <a:latin typeface="Calibri"/>
                <a:ea typeface="Calibri"/>
                <a:cs typeface="Calibri"/>
                <a:sym typeface="Calibri"/>
              </a:rPr>
              <a:t> are cheaper than those not described to be lovely! </a:t>
            </a:r>
            <a:endParaRPr sz="3400">
              <a:solidFill>
                <a:schemeClr val="dk1"/>
              </a:solidFill>
              <a:latin typeface="Calibri"/>
              <a:ea typeface="Calibri"/>
              <a:cs typeface="Calibri"/>
              <a:sym typeface="Calibri"/>
            </a:endParaRPr>
          </a:p>
          <a:p>
            <a:pPr indent="-444500" lvl="0" marL="457200" rtl="0" algn="l">
              <a:lnSpc>
                <a:spcPct val="200000"/>
              </a:lnSpc>
              <a:spcBef>
                <a:spcPts val="0"/>
              </a:spcBef>
              <a:spcAft>
                <a:spcPts val="0"/>
              </a:spcAft>
              <a:buClr>
                <a:srgbClr val="F26B6B"/>
              </a:buClr>
              <a:buSzPts val="3400"/>
              <a:buFont typeface="Calibri"/>
              <a:buChar char="●"/>
            </a:pPr>
            <a:r>
              <a:rPr lang="en-US" sz="3400">
                <a:solidFill>
                  <a:srgbClr val="F26B6B"/>
                </a:solidFill>
                <a:latin typeface="Calibri"/>
                <a:ea typeface="Calibri"/>
                <a:cs typeface="Calibri"/>
                <a:sym typeface="Calibri"/>
              </a:rPr>
              <a:t> </a:t>
            </a:r>
            <a:r>
              <a:rPr lang="en-US" sz="3400">
                <a:solidFill>
                  <a:schemeClr val="dk1"/>
                </a:solidFill>
                <a:latin typeface="Calibri"/>
                <a:ea typeface="Calibri"/>
                <a:cs typeface="Calibri"/>
                <a:sym typeface="Calibri"/>
              </a:rPr>
              <a:t>Modern listings will cost you more based on our analysis!</a:t>
            </a:r>
            <a:endParaRPr sz="3400">
              <a:solidFill>
                <a:schemeClr val="dk1"/>
              </a:solidFill>
              <a:latin typeface="Calibri"/>
              <a:ea typeface="Calibri"/>
              <a:cs typeface="Calibri"/>
              <a:sym typeface="Calibri"/>
            </a:endParaRPr>
          </a:p>
          <a:p>
            <a:pPr indent="-444500" lvl="0" marL="457200" rtl="0" algn="l">
              <a:lnSpc>
                <a:spcPct val="200000"/>
              </a:lnSpc>
              <a:spcBef>
                <a:spcPts val="0"/>
              </a:spcBef>
              <a:spcAft>
                <a:spcPts val="0"/>
              </a:spcAft>
              <a:buClr>
                <a:srgbClr val="F26B6B"/>
              </a:buClr>
              <a:buSzPts val="3400"/>
              <a:buFont typeface="Calibri"/>
              <a:buChar char="●"/>
            </a:pPr>
            <a:r>
              <a:rPr lang="en-US" sz="3400">
                <a:solidFill>
                  <a:srgbClr val="F26B6B"/>
                </a:solidFill>
                <a:latin typeface="Calibri"/>
                <a:ea typeface="Calibri"/>
                <a:cs typeface="Calibri"/>
                <a:sym typeface="Calibri"/>
              </a:rPr>
              <a:t> </a:t>
            </a:r>
            <a:r>
              <a:rPr lang="en-US" sz="3400">
                <a:solidFill>
                  <a:schemeClr val="dk1"/>
                </a:solidFill>
                <a:latin typeface="Calibri"/>
                <a:ea typeface="Calibri"/>
                <a:cs typeface="Calibri"/>
                <a:sym typeface="Calibri"/>
              </a:rPr>
              <a:t>Luxury listings will cost you </a:t>
            </a:r>
            <a:r>
              <a:rPr i="1" lang="en-US" sz="3400">
                <a:solidFill>
                  <a:schemeClr val="dk1"/>
                </a:solidFill>
                <a:latin typeface="Calibri"/>
                <a:ea typeface="Calibri"/>
                <a:cs typeface="Calibri"/>
                <a:sym typeface="Calibri"/>
              </a:rPr>
              <a:t>significantly </a:t>
            </a:r>
            <a:r>
              <a:rPr lang="en-US" sz="3400">
                <a:solidFill>
                  <a:schemeClr val="dk1"/>
                </a:solidFill>
                <a:latin typeface="Calibri"/>
                <a:ea typeface="Calibri"/>
                <a:cs typeface="Calibri"/>
                <a:sym typeface="Calibri"/>
              </a:rPr>
              <a:t>more! </a:t>
            </a:r>
            <a:endParaRPr sz="3400">
              <a:solidFill>
                <a:schemeClr val="dk1"/>
              </a:solidFill>
              <a:latin typeface="Calibri"/>
              <a:ea typeface="Calibri"/>
              <a:cs typeface="Calibri"/>
              <a:sym typeface="Calibri"/>
            </a:endParaRPr>
          </a:p>
          <a:p>
            <a:pPr indent="-444500" lvl="0" marL="457200" rtl="0" algn="l">
              <a:lnSpc>
                <a:spcPct val="200000"/>
              </a:lnSpc>
              <a:spcBef>
                <a:spcPts val="0"/>
              </a:spcBef>
              <a:spcAft>
                <a:spcPts val="0"/>
              </a:spcAft>
              <a:buClr>
                <a:srgbClr val="F26B6B"/>
              </a:buClr>
              <a:buSzPts val="3400"/>
              <a:buFont typeface="Calibri"/>
              <a:buChar char="●"/>
            </a:pPr>
            <a:r>
              <a:rPr lang="en-US" sz="3400">
                <a:solidFill>
                  <a:srgbClr val="F26B6B"/>
                </a:solidFill>
                <a:latin typeface="Calibri"/>
                <a:ea typeface="Calibri"/>
                <a:cs typeface="Calibri"/>
                <a:sym typeface="Calibri"/>
              </a:rPr>
              <a:t> </a:t>
            </a:r>
            <a:r>
              <a:rPr lang="en-US" sz="3400">
                <a:solidFill>
                  <a:schemeClr val="dk1"/>
                </a:solidFill>
                <a:latin typeface="Calibri"/>
                <a:ea typeface="Calibri"/>
                <a:cs typeface="Calibri"/>
                <a:sym typeface="Calibri"/>
              </a:rPr>
              <a:t>Spacious listings are more affordable than you think!</a:t>
            </a:r>
            <a:endParaRPr sz="3400">
              <a:solidFill>
                <a:schemeClr val="dk1"/>
              </a:solidFill>
              <a:latin typeface="Calibri"/>
              <a:ea typeface="Calibri"/>
              <a:cs typeface="Calibri"/>
              <a:sym typeface="Calibri"/>
            </a:endParaRPr>
          </a:p>
          <a:p>
            <a:pPr indent="-444500" lvl="0" marL="457200" rtl="0" algn="l">
              <a:lnSpc>
                <a:spcPct val="200000"/>
              </a:lnSpc>
              <a:spcBef>
                <a:spcPts val="0"/>
              </a:spcBef>
              <a:spcAft>
                <a:spcPts val="0"/>
              </a:spcAft>
              <a:buClr>
                <a:srgbClr val="F26B6B"/>
              </a:buClr>
              <a:buSzPts val="3400"/>
              <a:buFont typeface="Calibri"/>
              <a:buChar char="●"/>
            </a:pPr>
            <a:r>
              <a:rPr lang="en-US" sz="3400">
                <a:solidFill>
                  <a:srgbClr val="F26B6B"/>
                </a:solidFill>
                <a:latin typeface="Calibri"/>
                <a:ea typeface="Calibri"/>
                <a:cs typeface="Calibri"/>
                <a:sym typeface="Calibri"/>
              </a:rPr>
              <a:t> </a:t>
            </a:r>
            <a:r>
              <a:rPr lang="en-US" sz="3400">
                <a:solidFill>
                  <a:schemeClr val="dk1"/>
                </a:solidFill>
                <a:latin typeface="Calibri"/>
                <a:ea typeface="Calibri"/>
                <a:cs typeface="Calibri"/>
                <a:sym typeface="Calibri"/>
              </a:rPr>
              <a:t>Want to try Loft Style?! You should expect pay more!!</a:t>
            </a:r>
            <a:endParaRPr sz="3400">
              <a:solidFill>
                <a:schemeClr val="dk1"/>
              </a:solidFill>
              <a:latin typeface="Calibri"/>
              <a:ea typeface="Calibri"/>
              <a:cs typeface="Calibri"/>
              <a:sym typeface="Calibri"/>
            </a:endParaRPr>
          </a:p>
        </p:txBody>
      </p:sp>
      <p:pic>
        <p:nvPicPr>
          <p:cNvPr id="209" name="Google Shape;209;g239a41950b3_1_10"/>
          <p:cNvPicPr preferRelativeResize="0"/>
          <p:nvPr/>
        </p:nvPicPr>
        <p:blipFill>
          <a:blip r:embed="rId3">
            <a:alphaModFix/>
          </a:blip>
          <a:stretch>
            <a:fillRect/>
          </a:stretch>
        </p:blipFill>
        <p:spPr>
          <a:xfrm>
            <a:off x="11574750" y="3622800"/>
            <a:ext cx="6145026" cy="843000"/>
          </a:xfrm>
          <a:prstGeom prst="rect">
            <a:avLst/>
          </a:prstGeom>
          <a:noFill/>
          <a:ln>
            <a:noFill/>
          </a:ln>
        </p:spPr>
      </p:pic>
      <p:pic>
        <p:nvPicPr>
          <p:cNvPr id="210" name="Google Shape;210;g239a41950b3_1_10"/>
          <p:cNvPicPr preferRelativeResize="0"/>
          <p:nvPr/>
        </p:nvPicPr>
        <p:blipFill>
          <a:blip r:embed="rId4">
            <a:alphaModFix/>
          </a:blip>
          <a:stretch>
            <a:fillRect/>
          </a:stretch>
        </p:blipFill>
        <p:spPr>
          <a:xfrm>
            <a:off x="11574750" y="2402775"/>
            <a:ext cx="5969413" cy="843000"/>
          </a:xfrm>
          <a:prstGeom prst="rect">
            <a:avLst/>
          </a:prstGeom>
          <a:noFill/>
          <a:ln>
            <a:noFill/>
          </a:ln>
        </p:spPr>
      </p:pic>
      <p:pic>
        <p:nvPicPr>
          <p:cNvPr id="211" name="Google Shape;211;g239a41950b3_1_10"/>
          <p:cNvPicPr preferRelativeResize="0"/>
          <p:nvPr/>
        </p:nvPicPr>
        <p:blipFill>
          <a:blip r:embed="rId5">
            <a:alphaModFix/>
          </a:blip>
          <a:stretch>
            <a:fillRect/>
          </a:stretch>
        </p:blipFill>
        <p:spPr>
          <a:xfrm>
            <a:off x="11574750" y="4842825"/>
            <a:ext cx="5969425" cy="810945"/>
          </a:xfrm>
          <a:prstGeom prst="rect">
            <a:avLst/>
          </a:prstGeom>
          <a:noFill/>
          <a:ln>
            <a:noFill/>
          </a:ln>
        </p:spPr>
      </p:pic>
      <p:pic>
        <p:nvPicPr>
          <p:cNvPr id="212" name="Google Shape;212;g239a41950b3_1_10"/>
          <p:cNvPicPr preferRelativeResize="0"/>
          <p:nvPr/>
        </p:nvPicPr>
        <p:blipFill>
          <a:blip r:embed="rId6">
            <a:alphaModFix/>
          </a:blip>
          <a:stretch>
            <a:fillRect/>
          </a:stretch>
        </p:blipFill>
        <p:spPr>
          <a:xfrm>
            <a:off x="11574750" y="6030788"/>
            <a:ext cx="6145025" cy="830400"/>
          </a:xfrm>
          <a:prstGeom prst="rect">
            <a:avLst/>
          </a:prstGeom>
          <a:noFill/>
          <a:ln>
            <a:noFill/>
          </a:ln>
        </p:spPr>
      </p:pic>
      <p:pic>
        <p:nvPicPr>
          <p:cNvPr id="213" name="Google Shape;213;g239a41950b3_1_10"/>
          <p:cNvPicPr preferRelativeResize="0"/>
          <p:nvPr/>
        </p:nvPicPr>
        <p:blipFill>
          <a:blip r:embed="rId7">
            <a:alphaModFix/>
          </a:blip>
          <a:stretch>
            <a:fillRect/>
          </a:stretch>
        </p:blipFill>
        <p:spPr>
          <a:xfrm>
            <a:off x="11574750" y="7238225"/>
            <a:ext cx="5428676" cy="810925"/>
          </a:xfrm>
          <a:prstGeom prst="rect">
            <a:avLst/>
          </a:prstGeom>
          <a:noFill/>
          <a:ln>
            <a:noFill/>
          </a:ln>
        </p:spPr>
      </p:pic>
      <p:cxnSp>
        <p:nvCxnSpPr>
          <p:cNvPr id="214" name="Google Shape;214;g239a41950b3_1_10"/>
          <p:cNvCxnSpPr/>
          <p:nvPr/>
        </p:nvCxnSpPr>
        <p:spPr>
          <a:xfrm flipH="1" rot="10800000">
            <a:off x="8433775" y="3193475"/>
            <a:ext cx="2605500" cy="350700"/>
          </a:xfrm>
          <a:prstGeom prst="straightConnector1">
            <a:avLst/>
          </a:prstGeom>
          <a:noFill/>
          <a:ln cap="flat" cmpd="sng" w="76200">
            <a:solidFill>
              <a:srgbClr val="F26B6B"/>
            </a:solidFill>
            <a:prstDash val="solid"/>
            <a:round/>
            <a:headEnd len="med" w="med" type="none"/>
            <a:tailEnd len="med" w="med" type="triangle"/>
          </a:ln>
        </p:spPr>
      </p:cxnSp>
      <p:cxnSp>
        <p:nvCxnSpPr>
          <p:cNvPr id="215" name="Google Shape;215;g239a41950b3_1_10"/>
          <p:cNvCxnSpPr/>
          <p:nvPr/>
        </p:nvCxnSpPr>
        <p:spPr>
          <a:xfrm flipH="1" rot="10800000">
            <a:off x="8486125" y="4015050"/>
            <a:ext cx="2670000" cy="419100"/>
          </a:xfrm>
          <a:prstGeom prst="straightConnector1">
            <a:avLst/>
          </a:prstGeom>
          <a:noFill/>
          <a:ln cap="flat" cmpd="sng" w="76200">
            <a:solidFill>
              <a:srgbClr val="F26B6B"/>
            </a:solidFill>
            <a:prstDash val="solid"/>
            <a:round/>
            <a:headEnd len="med" w="med" type="none"/>
            <a:tailEnd len="med" w="med" type="triangle"/>
          </a:ln>
        </p:spPr>
      </p:cxnSp>
      <p:cxnSp>
        <p:nvCxnSpPr>
          <p:cNvPr id="216" name="Google Shape;216;g239a41950b3_1_10"/>
          <p:cNvCxnSpPr/>
          <p:nvPr/>
        </p:nvCxnSpPr>
        <p:spPr>
          <a:xfrm flipH="1" rot="10800000">
            <a:off x="9326100" y="5638125"/>
            <a:ext cx="1699200" cy="275400"/>
          </a:xfrm>
          <a:prstGeom prst="straightConnector1">
            <a:avLst/>
          </a:prstGeom>
          <a:noFill/>
          <a:ln cap="flat" cmpd="sng" w="76200">
            <a:solidFill>
              <a:srgbClr val="F26B6B"/>
            </a:solidFill>
            <a:prstDash val="solid"/>
            <a:round/>
            <a:headEnd len="med" w="med" type="none"/>
            <a:tailEnd len="med" w="med" type="triangle"/>
          </a:ln>
        </p:spPr>
      </p:cxnSp>
      <p:cxnSp>
        <p:nvCxnSpPr>
          <p:cNvPr id="217" name="Google Shape;217;g239a41950b3_1_10"/>
          <p:cNvCxnSpPr/>
          <p:nvPr/>
        </p:nvCxnSpPr>
        <p:spPr>
          <a:xfrm flipH="1" rot="10800000">
            <a:off x="9998050" y="6470475"/>
            <a:ext cx="1254300" cy="163500"/>
          </a:xfrm>
          <a:prstGeom prst="straightConnector1">
            <a:avLst/>
          </a:prstGeom>
          <a:noFill/>
          <a:ln cap="flat" cmpd="sng" w="76200">
            <a:solidFill>
              <a:srgbClr val="F26B6B"/>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221" name="Shape 221"/>
        <p:cNvGrpSpPr/>
        <p:nvPr/>
      </p:nvGrpSpPr>
      <p:grpSpPr>
        <a:xfrm>
          <a:off x="0" y="0"/>
          <a:ext cx="0" cy="0"/>
          <a:chOff x="0" y="0"/>
          <a:chExt cx="0" cy="0"/>
        </a:xfrm>
      </p:grpSpPr>
      <p:sp>
        <p:nvSpPr>
          <p:cNvPr id="222" name="Google Shape;222;g239c2a5fc44_8_3"/>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39c2a5fc44_8_3"/>
          <p:cNvSpPr txBox="1"/>
          <p:nvPr>
            <p:ph idx="4294967295" type="ctrTitle"/>
          </p:nvPr>
        </p:nvSpPr>
        <p:spPr>
          <a:xfrm>
            <a:off x="3839975" y="-610187"/>
            <a:ext cx="11658600" cy="2205000"/>
          </a:xfrm>
          <a:prstGeom prst="rect">
            <a:avLst/>
          </a:prstGeom>
          <a:noFill/>
          <a:ln>
            <a:noFill/>
          </a:ln>
        </p:spPr>
        <p:txBody>
          <a:bodyPr anchorCtr="0" anchor="b" bIns="68550" lIns="137150" spcFirstLastPara="1" rIns="137150" wrap="square" tIns="68550">
            <a:noAutofit/>
          </a:bodyPr>
          <a:lstStyle/>
          <a:p>
            <a:pPr indent="0" lvl="0" marL="0" rtl="0" algn="l">
              <a:lnSpc>
                <a:spcPct val="130000"/>
              </a:lnSpc>
              <a:spcBef>
                <a:spcPts val="0"/>
              </a:spcBef>
              <a:spcAft>
                <a:spcPts val="0"/>
              </a:spcAft>
              <a:buClr>
                <a:srgbClr val="262626"/>
              </a:buClr>
              <a:buSzPts val="9000"/>
              <a:buFont typeface="Calibri"/>
              <a:buNone/>
            </a:pPr>
            <a:r>
              <a:rPr lang="en-US" sz="6466">
                <a:solidFill>
                  <a:srgbClr val="990000"/>
                </a:solidFill>
              </a:rPr>
              <a:t>Who is the King of Airbnb in NYC?</a:t>
            </a:r>
            <a:endParaRPr sz="6466">
              <a:solidFill>
                <a:srgbClr val="990000"/>
              </a:solidFill>
            </a:endParaRPr>
          </a:p>
        </p:txBody>
      </p:sp>
      <p:pic>
        <p:nvPicPr>
          <p:cNvPr id="224" name="Google Shape;224;g239c2a5fc44_8_3"/>
          <p:cNvPicPr preferRelativeResize="0"/>
          <p:nvPr/>
        </p:nvPicPr>
        <p:blipFill>
          <a:blip r:embed="rId3">
            <a:alphaModFix/>
          </a:blip>
          <a:stretch>
            <a:fillRect/>
          </a:stretch>
        </p:blipFill>
        <p:spPr>
          <a:xfrm>
            <a:off x="-12000" y="1878188"/>
            <a:ext cx="5134203" cy="6792123"/>
          </a:xfrm>
          <a:prstGeom prst="rect">
            <a:avLst/>
          </a:prstGeom>
          <a:noFill/>
          <a:ln>
            <a:noFill/>
          </a:ln>
        </p:spPr>
      </p:pic>
      <p:sp>
        <p:nvSpPr>
          <p:cNvPr id="225" name="Google Shape;225;g239c2a5fc44_8_3"/>
          <p:cNvSpPr txBox="1"/>
          <p:nvPr/>
        </p:nvSpPr>
        <p:spPr>
          <a:xfrm>
            <a:off x="7054425" y="2741525"/>
            <a:ext cx="9595200" cy="56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600">
                <a:latin typeface="Calibri"/>
                <a:ea typeface="Calibri"/>
                <a:cs typeface="Calibri"/>
                <a:sym typeface="Calibri"/>
              </a:rPr>
              <a:t>Name: Sonder</a:t>
            </a:r>
            <a:endParaRPr sz="8600">
              <a:latin typeface="Calibri"/>
              <a:ea typeface="Calibri"/>
              <a:cs typeface="Calibri"/>
              <a:sym typeface="Calibri"/>
            </a:endParaRPr>
          </a:p>
          <a:p>
            <a:pPr indent="0" lvl="0" marL="0" rtl="0" algn="l">
              <a:spcBef>
                <a:spcPts val="0"/>
              </a:spcBef>
              <a:spcAft>
                <a:spcPts val="0"/>
              </a:spcAft>
              <a:buNone/>
            </a:pPr>
            <a:r>
              <a:t/>
            </a:r>
            <a:endParaRPr sz="8600">
              <a:latin typeface="Calibri"/>
              <a:ea typeface="Calibri"/>
              <a:cs typeface="Calibri"/>
              <a:sym typeface="Calibri"/>
            </a:endParaRPr>
          </a:p>
          <a:p>
            <a:pPr indent="0" lvl="0" marL="0" rtl="0" algn="l">
              <a:spcBef>
                <a:spcPts val="0"/>
              </a:spcBef>
              <a:spcAft>
                <a:spcPts val="0"/>
              </a:spcAft>
              <a:buNone/>
            </a:pPr>
            <a:r>
              <a:rPr lang="en-US" sz="8600">
                <a:latin typeface="Calibri"/>
                <a:ea typeface="Calibri"/>
                <a:cs typeface="Calibri"/>
                <a:sym typeface="Calibri"/>
              </a:rPr>
              <a:t>Listings: </a:t>
            </a:r>
            <a:r>
              <a:rPr b="1" lang="en-US" sz="8600">
                <a:latin typeface="Calibri"/>
                <a:ea typeface="Calibri"/>
                <a:cs typeface="Calibri"/>
                <a:sym typeface="Calibri"/>
              </a:rPr>
              <a:t>327</a:t>
            </a:r>
            <a:endParaRPr b="1" sz="86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39b5574c73_4_18"/>
          <p:cNvSpPr txBox="1"/>
          <p:nvPr>
            <p:ph type="title"/>
          </p:nvPr>
        </p:nvSpPr>
        <p:spPr>
          <a:xfrm>
            <a:off x="471650" y="2960282"/>
            <a:ext cx="12344400" cy="1714500"/>
          </a:xfrm>
          <a:prstGeom prst="rect">
            <a:avLst/>
          </a:prstGeom>
          <a:noFill/>
          <a:ln>
            <a:noFill/>
          </a:ln>
        </p:spPr>
        <p:txBody>
          <a:bodyPr anchorCtr="0" anchor="ctr" bIns="68550" lIns="137150" spcFirstLastPara="1" rIns="137150" wrap="square" tIns="68550">
            <a:noAutofit/>
          </a:bodyPr>
          <a:lstStyle/>
          <a:p>
            <a:pPr indent="0" lvl="0" marL="0" rtl="0" algn="l">
              <a:lnSpc>
                <a:spcPct val="90000"/>
              </a:lnSpc>
              <a:spcBef>
                <a:spcPts val="0"/>
              </a:spcBef>
              <a:spcAft>
                <a:spcPts val="0"/>
              </a:spcAft>
              <a:buClr>
                <a:srgbClr val="262626"/>
              </a:buClr>
              <a:buSzPts val="6600"/>
              <a:buFont typeface="Calibri"/>
              <a:buNone/>
            </a:pPr>
            <a:r>
              <a:rPr lang="en-US" sz="5800"/>
              <a:t>Where are his properties? </a:t>
            </a:r>
            <a:endParaRPr sz="5800"/>
          </a:p>
        </p:txBody>
      </p:sp>
      <p:pic>
        <p:nvPicPr>
          <p:cNvPr id="231" name="Google Shape;231;g239b5574c73_4_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32" name="Google Shape;232;g239b5574c73_4_18"/>
          <p:cNvSpPr txBox="1"/>
          <p:nvPr/>
        </p:nvSpPr>
        <p:spPr>
          <a:xfrm>
            <a:off x="149900" y="899425"/>
            <a:ext cx="12334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latin typeface="Calibri"/>
                <a:ea typeface="Calibri"/>
                <a:cs typeface="Calibri"/>
                <a:sym typeface="Calibri"/>
              </a:rPr>
              <a:t>Where are his properties? </a:t>
            </a:r>
            <a:endParaRPr sz="6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239b5574c73_4_28"/>
          <p:cNvPicPr preferRelativeResize="0"/>
          <p:nvPr/>
        </p:nvPicPr>
        <p:blipFill>
          <a:blip r:embed="rId3">
            <a:alphaModFix/>
          </a:blip>
          <a:stretch>
            <a:fillRect/>
          </a:stretch>
        </p:blipFill>
        <p:spPr>
          <a:xfrm>
            <a:off x="0" y="152400"/>
            <a:ext cx="18288001" cy="10134601"/>
          </a:xfrm>
          <a:prstGeom prst="rect">
            <a:avLst/>
          </a:prstGeom>
          <a:noFill/>
          <a:ln>
            <a:noFill/>
          </a:ln>
        </p:spPr>
      </p:pic>
      <p:pic>
        <p:nvPicPr>
          <p:cNvPr id="238" name="Google Shape;238;g239b5574c73_4_28"/>
          <p:cNvPicPr preferRelativeResize="0"/>
          <p:nvPr/>
        </p:nvPicPr>
        <p:blipFill>
          <a:blip r:embed="rId4">
            <a:alphaModFix/>
          </a:blip>
          <a:stretch>
            <a:fillRect/>
          </a:stretch>
        </p:blipFill>
        <p:spPr>
          <a:xfrm>
            <a:off x="9806850" y="5787996"/>
            <a:ext cx="8481149" cy="4499000"/>
          </a:xfrm>
          <a:prstGeom prst="rect">
            <a:avLst/>
          </a:prstGeom>
          <a:noFill/>
          <a:ln>
            <a:noFill/>
          </a:ln>
        </p:spPr>
      </p:pic>
      <p:sp>
        <p:nvSpPr>
          <p:cNvPr id="239" name="Google Shape;239;g239b5574c73_4_28"/>
          <p:cNvSpPr txBox="1"/>
          <p:nvPr/>
        </p:nvSpPr>
        <p:spPr>
          <a:xfrm>
            <a:off x="334325" y="635225"/>
            <a:ext cx="180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0" name="Google Shape;240;g239b5574c73_4_28"/>
          <p:cNvSpPr txBox="1"/>
          <p:nvPr/>
        </p:nvSpPr>
        <p:spPr>
          <a:xfrm>
            <a:off x="149900" y="899425"/>
            <a:ext cx="12334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latin typeface="Calibri"/>
                <a:ea typeface="Calibri"/>
                <a:cs typeface="Calibri"/>
                <a:sym typeface="Calibri"/>
              </a:rPr>
              <a:t>Wh</a:t>
            </a:r>
            <a:r>
              <a:rPr lang="en-US" sz="6400">
                <a:latin typeface="Calibri"/>
                <a:ea typeface="Calibri"/>
                <a:cs typeface="Calibri"/>
                <a:sym typeface="Calibri"/>
              </a:rPr>
              <a:t>at Neighborhood</a:t>
            </a:r>
            <a:r>
              <a:rPr lang="en-US" sz="6400">
                <a:latin typeface="Calibri"/>
                <a:ea typeface="Calibri"/>
                <a:cs typeface="Calibri"/>
                <a:sym typeface="Calibri"/>
              </a:rPr>
              <a:t>? </a:t>
            </a:r>
            <a:endParaRPr sz="64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239c2a5fc44_8_23"/>
          <p:cNvPicPr preferRelativeResize="0"/>
          <p:nvPr/>
        </p:nvPicPr>
        <p:blipFill>
          <a:blip r:embed="rId3">
            <a:alphaModFix/>
          </a:blip>
          <a:stretch>
            <a:fillRect/>
          </a:stretch>
        </p:blipFill>
        <p:spPr>
          <a:xfrm>
            <a:off x="0" y="152400"/>
            <a:ext cx="18288001" cy="10134601"/>
          </a:xfrm>
          <a:prstGeom prst="rect">
            <a:avLst/>
          </a:prstGeom>
          <a:noFill/>
          <a:ln>
            <a:noFill/>
          </a:ln>
        </p:spPr>
      </p:pic>
      <p:sp>
        <p:nvSpPr>
          <p:cNvPr id="246" name="Google Shape;246;g239c2a5fc44_8_23"/>
          <p:cNvSpPr txBox="1"/>
          <p:nvPr/>
        </p:nvSpPr>
        <p:spPr>
          <a:xfrm>
            <a:off x="334325" y="635225"/>
            <a:ext cx="180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7" name="Google Shape;247;g239c2a5fc44_8_23"/>
          <p:cNvSpPr txBox="1"/>
          <p:nvPr/>
        </p:nvSpPr>
        <p:spPr>
          <a:xfrm>
            <a:off x="133650" y="397925"/>
            <a:ext cx="18020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latin typeface="Calibri"/>
                <a:ea typeface="Calibri"/>
                <a:cs typeface="Calibri"/>
                <a:sym typeface="Calibri"/>
              </a:rPr>
              <a:t>How much is Sonder Charging in each neighborhood</a:t>
            </a:r>
            <a:r>
              <a:rPr lang="en-US" sz="6400">
                <a:latin typeface="Calibri"/>
                <a:ea typeface="Calibri"/>
                <a:cs typeface="Calibri"/>
                <a:sym typeface="Calibri"/>
              </a:rPr>
              <a:t>? </a:t>
            </a:r>
            <a:endParaRPr sz="6400">
              <a:latin typeface="Calibri"/>
              <a:ea typeface="Calibri"/>
              <a:cs typeface="Calibri"/>
              <a:sym typeface="Calibri"/>
            </a:endParaRPr>
          </a:p>
        </p:txBody>
      </p:sp>
      <p:pic>
        <p:nvPicPr>
          <p:cNvPr id="248" name="Google Shape;248;g239c2a5fc44_8_23"/>
          <p:cNvPicPr preferRelativeResize="0"/>
          <p:nvPr/>
        </p:nvPicPr>
        <p:blipFill>
          <a:blip r:embed="rId4">
            <a:alphaModFix/>
          </a:blip>
          <a:stretch>
            <a:fillRect/>
          </a:stretch>
        </p:blipFill>
        <p:spPr>
          <a:xfrm>
            <a:off x="8330475" y="6552925"/>
            <a:ext cx="9957526" cy="373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39c2a5fc44_8_38"/>
          <p:cNvPicPr preferRelativeResize="0"/>
          <p:nvPr/>
        </p:nvPicPr>
        <p:blipFill>
          <a:blip r:embed="rId3">
            <a:alphaModFix/>
          </a:blip>
          <a:stretch>
            <a:fillRect/>
          </a:stretch>
        </p:blipFill>
        <p:spPr>
          <a:xfrm>
            <a:off x="0" y="152400"/>
            <a:ext cx="18288001" cy="10134601"/>
          </a:xfrm>
          <a:prstGeom prst="rect">
            <a:avLst/>
          </a:prstGeom>
          <a:noFill/>
          <a:ln>
            <a:noFill/>
          </a:ln>
        </p:spPr>
      </p:pic>
      <p:sp>
        <p:nvSpPr>
          <p:cNvPr id="254" name="Google Shape;254;g239c2a5fc44_8_38"/>
          <p:cNvSpPr txBox="1"/>
          <p:nvPr/>
        </p:nvSpPr>
        <p:spPr>
          <a:xfrm>
            <a:off x="334325" y="635225"/>
            <a:ext cx="180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55" name="Google Shape;255;g239c2a5fc44_8_38"/>
          <p:cNvSpPr txBox="1"/>
          <p:nvPr/>
        </p:nvSpPr>
        <p:spPr>
          <a:xfrm>
            <a:off x="133650" y="397925"/>
            <a:ext cx="18020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latin typeface="Calibri"/>
                <a:ea typeface="Calibri"/>
                <a:cs typeface="Calibri"/>
                <a:sym typeface="Calibri"/>
              </a:rPr>
              <a:t>What type of places does Sonder provide</a:t>
            </a:r>
            <a:r>
              <a:rPr lang="en-US" sz="6400">
                <a:latin typeface="Calibri"/>
                <a:ea typeface="Calibri"/>
                <a:cs typeface="Calibri"/>
                <a:sym typeface="Calibri"/>
              </a:rPr>
              <a:t> in each neighborhood? </a:t>
            </a:r>
            <a:endParaRPr sz="6400">
              <a:latin typeface="Calibri"/>
              <a:ea typeface="Calibri"/>
              <a:cs typeface="Calibri"/>
              <a:sym typeface="Calibri"/>
            </a:endParaRPr>
          </a:p>
        </p:txBody>
      </p:sp>
      <p:pic>
        <p:nvPicPr>
          <p:cNvPr id="256" name="Google Shape;256;g239c2a5fc44_8_38"/>
          <p:cNvPicPr preferRelativeResize="0"/>
          <p:nvPr/>
        </p:nvPicPr>
        <p:blipFill>
          <a:blip r:embed="rId4">
            <a:alphaModFix/>
          </a:blip>
          <a:stretch>
            <a:fillRect/>
          </a:stretch>
        </p:blipFill>
        <p:spPr>
          <a:xfrm>
            <a:off x="7852050" y="6853825"/>
            <a:ext cx="10435950" cy="343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260" name="Shape 260"/>
        <p:cNvGrpSpPr/>
        <p:nvPr/>
      </p:nvGrpSpPr>
      <p:grpSpPr>
        <a:xfrm>
          <a:off x="0" y="0"/>
          <a:ext cx="0" cy="0"/>
          <a:chOff x="0" y="0"/>
          <a:chExt cx="0" cy="0"/>
        </a:xfrm>
      </p:grpSpPr>
      <p:sp>
        <p:nvSpPr>
          <p:cNvPr id="261" name="Google Shape;261;p11"/>
          <p:cNvSpPr/>
          <p:nvPr/>
        </p:nvSpPr>
        <p:spPr>
          <a:xfrm>
            <a:off x="12000" y="0"/>
            <a:ext cx="18276000" cy="1779600"/>
          </a:xfrm>
          <a:prstGeom prst="rect">
            <a:avLst/>
          </a:pr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11"/>
          <p:cNvCxnSpPr/>
          <p:nvPr/>
        </p:nvCxnSpPr>
        <p:spPr>
          <a:xfrm rot="10800000">
            <a:off x="9148763" y="1349775"/>
            <a:ext cx="0" cy="8927700"/>
          </a:xfrm>
          <a:prstGeom prst="straightConnector1">
            <a:avLst/>
          </a:prstGeom>
          <a:noFill/>
          <a:ln cap="flat" cmpd="sng" w="19050">
            <a:solidFill>
              <a:srgbClr val="F26B6B"/>
            </a:solidFill>
            <a:prstDash val="solid"/>
            <a:round/>
            <a:headEnd len="sm" w="sm" type="none"/>
            <a:tailEnd len="sm" w="sm" type="none"/>
          </a:ln>
        </p:spPr>
      </p:cxnSp>
      <p:sp>
        <p:nvSpPr>
          <p:cNvPr id="263" name="Google Shape;263;p11"/>
          <p:cNvSpPr txBox="1"/>
          <p:nvPr/>
        </p:nvSpPr>
        <p:spPr>
          <a:xfrm>
            <a:off x="-1044850" y="339881"/>
            <a:ext cx="9045300" cy="9234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STRATEGIC VALUE</a:t>
            </a:r>
            <a:endParaRPr sz="6000">
              <a:solidFill>
                <a:srgbClr val="F6F4EA"/>
              </a:solidFill>
              <a:latin typeface="Calibri"/>
              <a:ea typeface="Calibri"/>
              <a:cs typeface="Calibri"/>
              <a:sym typeface="Calibri"/>
            </a:endParaRPr>
          </a:p>
        </p:txBody>
      </p:sp>
      <p:sp>
        <p:nvSpPr>
          <p:cNvPr id="264" name="Google Shape;264;p11"/>
          <p:cNvSpPr txBox="1"/>
          <p:nvPr/>
        </p:nvSpPr>
        <p:spPr>
          <a:xfrm>
            <a:off x="0" y="2048438"/>
            <a:ext cx="91392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Calibri"/>
                <a:ea typeface="Calibri"/>
                <a:cs typeface="Calibri"/>
                <a:sym typeface="Calibri"/>
              </a:rPr>
              <a:t>For Hosts</a:t>
            </a:r>
            <a:endParaRPr b="1" sz="3000">
              <a:latin typeface="Calibri"/>
              <a:ea typeface="Calibri"/>
              <a:cs typeface="Calibri"/>
              <a:sym typeface="Calibri"/>
            </a:endParaRPr>
          </a:p>
        </p:txBody>
      </p:sp>
      <p:sp>
        <p:nvSpPr>
          <p:cNvPr id="265" name="Google Shape;265;p11"/>
          <p:cNvSpPr txBox="1"/>
          <p:nvPr/>
        </p:nvSpPr>
        <p:spPr>
          <a:xfrm>
            <a:off x="9162000" y="2080538"/>
            <a:ext cx="9139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latin typeface="Calibri"/>
                <a:ea typeface="Calibri"/>
                <a:cs typeface="Calibri"/>
                <a:sym typeface="Calibri"/>
              </a:rPr>
              <a:t>For Renters</a:t>
            </a:r>
            <a:endParaRPr b="1" sz="3000">
              <a:latin typeface="Calibri"/>
              <a:ea typeface="Calibri"/>
              <a:cs typeface="Calibri"/>
              <a:sym typeface="Calibri"/>
            </a:endParaRPr>
          </a:p>
        </p:txBody>
      </p:sp>
      <p:sp>
        <p:nvSpPr>
          <p:cNvPr id="266" name="Google Shape;266;p11"/>
          <p:cNvSpPr txBox="1"/>
          <p:nvPr/>
        </p:nvSpPr>
        <p:spPr>
          <a:xfrm>
            <a:off x="110725" y="3028000"/>
            <a:ext cx="9139200" cy="72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Calibri"/>
                <a:ea typeface="Calibri"/>
                <a:cs typeface="Calibri"/>
                <a:sym typeface="Calibri"/>
              </a:rPr>
              <a:t>Hosts might tailor their real estate portfolio according to the:</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Average Rent for each neighborhood and </a:t>
            </a:r>
            <a:r>
              <a:rPr lang="en-US" sz="3000">
                <a:latin typeface="Calibri"/>
                <a:ea typeface="Calibri"/>
                <a:cs typeface="Calibri"/>
                <a:sym typeface="Calibri"/>
              </a:rPr>
              <a:t>room type</a:t>
            </a:r>
            <a:endParaRPr sz="3000">
              <a:latin typeface="Calibri"/>
              <a:ea typeface="Calibri"/>
              <a:cs typeface="Calibri"/>
              <a:sym typeface="Calibri"/>
            </a:endParaRPr>
          </a:p>
          <a:p>
            <a:pPr indent="0" lvl="0" marL="457200" rtl="0" algn="l">
              <a:spcBef>
                <a:spcPts val="0"/>
              </a:spcBef>
              <a:spcAft>
                <a:spcPts val="0"/>
              </a:spcAft>
              <a:buNone/>
            </a:pPr>
            <a:r>
              <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solidFill>
                  <a:schemeClr val="dk1"/>
                </a:solidFill>
                <a:latin typeface="Calibri"/>
                <a:ea typeface="Calibri"/>
                <a:cs typeface="Calibri"/>
                <a:sym typeface="Calibri"/>
              </a:rPr>
              <a:t>Expected review for each neighborhood and room type</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Keywords in title to use or avoid according to rent.</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Sonder’s Airbnb portfolio</a:t>
            </a:r>
            <a:endParaRPr sz="3000">
              <a:solidFill>
                <a:schemeClr val="dk1"/>
              </a:solidFill>
              <a:latin typeface="Calibri"/>
              <a:ea typeface="Calibri"/>
              <a:cs typeface="Calibri"/>
              <a:sym typeface="Calibri"/>
            </a:endParaRPr>
          </a:p>
        </p:txBody>
      </p:sp>
      <p:sp>
        <p:nvSpPr>
          <p:cNvPr id="267" name="Google Shape;267;p11"/>
          <p:cNvSpPr txBox="1"/>
          <p:nvPr/>
        </p:nvSpPr>
        <p:spPr>
          <a:xfrm>
            <a:off x="9278700" y="3027975"/>
            <a:ext cx="9045300" cy="72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AirBnb Users may choose their night of stay according </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lang="en-US" sz="3000">
                <a:solidFill>
                  <a:schemeClr val="dk1"/>
                </a:solidFill>
                <a:latin typeface="Calibri"/>
                <a:ea typeface="Calibri"/>
                <a:cs typeface="Calibri"/>
                <a:sym typeface="Calibri"/>
              </a:rPr>
              <a:t>to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Average Rent for each neighborhood and room type</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Expected review for each neighborhood and room type</a:t>
            </a:r>
            <a:endParaRPr sz="30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Being conscious about the potential premium that is associated with certain keywords.</a:t>
            </a:r>
            <a:endParaRPr sz="3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6B6B"/>
        </a:solidFill>
      </p:bgPr>
    </p:bg>
    <p:spTree>
      <p:nvGrpSpPr>
        <p:cNvPr id="99" name="Shape 99"/>
        <p:cNvGrpSpPr/>
        <p:nvPr/>
      </p:nvGrpSpPr>
      <p:grpSpPr>
        <a:xfrm>
          <a:off x="0" y="0"/>
          <a:ext cx="0" cy="0"/>
          <a:chOff x="0" y="0"/>
          <a:chExt cx="0" cy="0"/>
        </a:xfrm>
      </p:grpSpPr>
      <p:grpSp>
        <p:nvGrpSpPr>
          <p:cNvPr id="100" name="Google Shape;100;p2"/>
          <p:cNvGrpSpPr/>
          <p:nvPr/>
        </p:nvGrpSpPr>
        <p:grpSpPr>
          <a:xfrm>
            <a:off x="449899" y="371632"/>
            <a:ext cx="16470263" cy="4376869"/>
            <a:chOff x="-10968050" y="-2378333"/>
            <a:chExt cx="21960350" cy="5835826"/>
          </a:xfrm>
        </p:grpSpPr>
        <p:sp>
          <p:nvSpPr>
            <p:cNvPr id="101" name="Google Shape;101;p2"/>
            <p:cNvSpPr txBox="1"/>
            <p:nvPr/>
          </p:nvSpPr>
          <p:spPr>
            <a:xfrm>
              <a:off x="-10968050" y="-2378333"/>
              <a:ext cx="10992300" cy="1231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CO</a:t>
              </a:r>
              <a:r>
                <a:rPr lang="en-US" sz="6000">
                  <a:solidFill>
                    <a:srgbClr val="F6F4EA"/>
                  </a:solidFill>
                  <a:latin typeface="Calibri"/>
                  <a:ea typeface="Calibri"/>
                  <a:cs typeface="Calibri"/>
                  <a:sym typeface="Calibri"/>
                </a:rPr>
                <a:t>NTENT</a:t>
              </a:r>
              <a:endParaRPr sz="6000">
                <a:latin typeface="Calibri"/>
                <a:ea typeface="Calibri"/>
                <a:cs typeface="Calibri"/>
                <a:sym typeface="Calibri"/>
              </a:endParaRPr>
            </a:p>
          </p:txBody>
        </p:sp>
        <p:sp>
          <p:nvSpPr>
            <p:cNvPr id="102" name="Google Shape;102;p2"/>
            <p:cNvSpPr txBox="1"/>
            <p:nvPr/>
          </p:nvSpPr>
          <p:spPr>
            <a:xfrm>
              <a:off x="0" y="3170093"/>
              <a:ext cx="10992300" cy="287400"/>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t/>
              </a:r>
              <a:endParaRPr/>
            </a:p>
          </p:txBody>
        </p:sp>
      </p:grpSp>
      <p:pic>
        <p:nvPicPr>
          <p:cNvPr id="103" name="Google Shape;103;p2"/>
          <p:cNvPicPr preferRelativeResize="0"/>
          <p:nvPr/>
        </p:nvPicPr>
        <p:blipFill>
          <a:blip r:embed="rId3">
            <a:alphaModFix/>
          </a:blip>
          <a:stretch>
            <a:fillRect/>
          </a:stretch>
        </p:blipFill>
        <p:spPr>
          <a:xfrm>
            <a:off x="493575" y="1685850"/>
            <a:ext cx="17300849" cy="7021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271" name="Shape 271"/>
        <p:cNvGrpSpPr/>
        <p:nvPr/>
      </p:nvGrpSpPr>
      <p:grpSpPr>
        <a:xfrm>
          <a:off x="0" y="0"/>
          <a:ext cx="0" cy="0"/>
          <a:chOff x="0" y="0"/>
          <a:chExt cx="0" cy="0"/>
        </a:xfrm>
      </p:grpSpPr>
      <p:sp>
        <p:nvSpPr>
          <p:cNvPr id="272" name="Google Shape;272;g25f1f2fa5ad_1_3"/>
          <p:cNvSpPr/>
          <p:nvPr/>
        </p:nvSpPr>
        <p:spPr>
          <a:xfrm>
            <a:off x="12000" y="0"/>
            <a:ext cx="18276000" cy="1779600"/>
          </a:xfrm>
          <a:prstGeom prst="rect">
            <a:avLst/>
          </a:pr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5f1f2fa5ad_1_3"/>
          <p:cNvSpPr txBox="1"/>
          <p:nvPr/>
        </p:nvSpPr>
        <p:spPr>
          <a:xfrm>
            <a:off x="439975" y="2239200"/>
            <a:ext cx="16866900" cy="781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3600">
                <a:solidFill>
                  <a:srgbClr val="F26B6B"/>
                </a:solidFill>
              </a:rPr>
              <a:t>In conclusion, this analysis provided a comprehensive analysis of the Airbnb listings in New York City, offering valuable insights into the rental landscape in the city. </a:t>
            </a:r>
            <a:endParaRPr sz="3600">
              <a:solidFill>
                <a:srgbClr val="F26B6B"/>
              </a:solidFill>
            </a:endParaRPr>
          </a:p>
          <a:p>
            <a:pPr indent="0" lvl="0" marL="0" rtl="0" algn="l">
              <a:lnSpc>
                <a:spcPct val="200000"/>
              </a:lnSpc>
              <a:spcBef>
                <a:spcPts val="0"/>
              </a:spcBef>
              <a:spcAft>
                <a:spcPts val="0"/>
              </a:spcAft>
              <a:buNone/>
            </a:pPr>
            <a:r>
              <a:rPr lang="en-US" sz="3600">
                <a:solidFill>
                  <a:srgbClr val="F26B6B"/>
                </a:solidFill>
              </a:rPr>
              <a:t>The insights gained from this analysis could be useful for both hosts and renters in making informed decisions. </a:t>
            </a:r>
            <a:endParaRPr sz="3600">
              <a:solidFill>
                <a:srgbClr val="F26B6B"/>
              </a:solidFill>
            </a:endParaRPr>
          </a:p>
          <a:p>
            <a:pPr indent="0" lvl="0" marL="0" rtl="0" algn="l">
              <a:lnSpc>
                <a:spcPct val="150000"/>
              </a:lnSpc>
              <a:spcBef>
                <a:spcPts val="0"/>
              </a:spcBef>
              <a:spcAft>
                <a:spcPts val="0"/>
              </a:spcAft>
              <a:buClr>
                <a:schemeClr val="dk1"/>
              </a:buClr>
              <a:buSzPts val="1100"/>
              <a:buFont typeface="Arial"/>
              <a:buNone/>
            </a:pPr>
            <a:r>
              <a:rPr lang="en-US" sz="3600">
                <a:solidFill>
                  <a:srgbClr val="F26B6B"/>
                </a:solidFill>
              </a:rPr>
              <a:t>Although we drew valuable insights from the data, there are natural limitations that the data presents. Additional data like booking information or cleaning fee will benefit hosts and customers further.</a:t>
            </a:r>
            <a:endParaRPr sz="3600">
              <a:solidFill>
                <a:srgbClr val="F26B6B"/>
              </a:solidFill>
            </a:endParaRPr>
          </a:p>
        </p:txBody>
      </p:sp>
      <p:sp>
        <p:nvSpPr>
          <p:cNvPr id="274" name="Google Shape;274;g25f1f2fa5ad_1_3"/>
          <p:cNvSpPr txBox="1"/>
          <p:nvPr/>
        </p:nvSpPr>
        <p:spPr>
          <a:xfrm>
            <a:off x="49350" y="305581"/>
            <a:ext cx="9045300" cy="2185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F6F4EA"/>
                </a:solidFill>
                <a:latin typeface="Calibri"/>
                <a:ea typeface="Calibri"/>
                <a:cs typeface="Calibri"/>
                <a:sym typeface="Calibri"/>
              </a:rPr>
              <a:t>   Conclusion</a:t>
            </a:r>
            <a:endParaRPr sz="6000">
              <a:solidFill>
                <a:srgbClr val="F6F4EA"/>
              </a:solidFill>
              <a:latin typeface="Calibri"/>
              <a:ea typeface="Calibri"/>
              <a:cs typeface="Calibri"/>
              <a:sym typeface="Calibri"/>
            </a:endParaRPr>
          </a:p>
          <a:p>
            <a:pPr indent="0" lvl="0" marL="0" marR="0" rtl="0" algn="ctr">
              <a:lnSpc>
                <a:spcPct val="120002"/>
              </a:lnSpc>
              <a:spcBef>
                <a:spcPts val="0"/>
              </a:spcBef>
              <a:spcAft>
                <a:spcPts val="0"/>
              </a:spcAft>
              <a:buNone/>
            </a:pPr>
            <a:r>
              <a:t/>
            </a:r>
            <a:endParaRPr sz="6999">
              <a:solidFill>
                <a:srgbClr val="F1D7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6B6B"/>
        </a:solidFill>
      </p:bgPr>
    </p:bg>
    <p:spTree>
      <p:nvGrpSpPr>
        <p:cNvPr id="278" name="Shape 278"/>
        <p:cNvGrpSpPr/>
        <p:nvPr/>
      </p:nvGrpSpPr>
      <p:grpSpPr>
        <a:xfrm>
          <a:off x="0" y="0"/>
          <a:ext cx="0" cy="0"/>
          <a:chOff x="0" y="0"/>
          <a:chExt cx="0" cy="0"/>
        </a:xfrm>
      </p:grpSpPr>
      <p:sp>
        <p:nvSpPr>
          <p:cNvPr id="279" name="Google Shape;279;g239c2a5fc44_5_18"/>
          <p:cNvSpPr txBox="1"/>
          <p:nvPr/>
        </p:nvSpPr>
        <p:spPr>
          <a:xfrm>
            <a:off x="8675937" y="4532952"/>
            <a:ext cx="8244300" cy="215400"/>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t/>
            </a:r>
            <a:endParaRPr/>
          </a:p>
        </p:txBody>
      </p:sp>
      <p:sp>
        <p:nvSpPr>
          <p:cNvPr id="280" name="Google Shape;280;g239c2a5fc44_5_18"/>
          <p:cNvSpPr txBox="1"/>
          <p:nvPr/>
        </p:nvSpPr>
        <p:spPr>
          <a:xfrm>
            <a:off x="2045925" y="4411050"/>
            <a:ext cx="12570300" cy="18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solidFill>
                  <a:srgbClr val="F6F4EA"/>
                </a:solidFill>
                <a:latin typeface="Calibri"/>
                <a:ea typeface="Calibri"/>
                <a:cs typeface="Calibri"/>
                <a:sym typeface="Calibri"/>
              </a:rPr>
              <a:t>THANK YOU !</a:t>
            </a:r>
            <a:endParaRPr sz="6000">
              <a:solidFill>
                <a:srgbClr val="F6F4EA"/>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6B6B"/>
        </a:solidFill>
      </p:bgPr>
    </p:bg>
    <p:spTree>
      <p:nvGrpSpPr>
        <p:cNvPr id="107" name="Shape 107"/>
        <p:cNvGrpSpPr/>
        <p:nvPr/>
      </p:nvGrpSpPr>
      <p:grpSpPr>
        <a:xfrm>
          <a:off x="0" y="0"/>
          <a:ext cx="0" cy="0"/>
          <a:chOff x="0" y="0"/>
          <a:chExt cx="0" cy="0"/>
        </a:xfrm>
      </p:grpSpPr>
      <p:grpSp>
        <p:nvGrpSpPr>
          <p:cNvPr id="108" name="Google Shape;108;g25eda78fb19_0_0"/>
          <p:cNvGrpSpPr/>
          <p:nvPr/>
        </p:nvGrpSpPr>
        <p:grpSpPr>
          <a:xfrm>
            <a:off x="463795" y="339575"/>
            <a:ext cx="16773119" cy="4950250"/>
            <a:chOff x="-10949522" y="-2421076"/>
            <a:chExt cx="22364159" cy="6600333"/>
          </a:xfrm>
        </p:grpSpPr>
        <p:sp>
          <p:nvSpPr>
            <p:cNvPr id="109" name="Google Shape;109;g25eda78fb19_0_0"/>
            <p:cNvSpPr txBox="1"/>
            <p:nvPr/>
          </p:nvSpPr>
          <p:spPr>
            <a:xfrm>
              <a:off x="-10949522" y="-2421076"/>
              <a:ext cx="15135000" cy="1231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COMPANY OVERVIEW</a:t>
              </a:r>
              <a:endParaRPr sz="6000">
                <a:latin typeface="Calibri"/>
                <a:ea typeface="Calibri"/>
                <a:cs typeface="Calibri"/>
                <a:sym typeface="Calibri"/>
              </a:endParaRPr>
            </a:p>
          </p:txBody>
        </p:sp>
        <p:sp>
          <p:nvSpPr>
            <p:cNvPr id="110" name="Google Shape;110;g25eda78fb19_0_0"/>
            <p:cNvSpPr txBox="1"/>
            <p:nvPr/>
          </p:nvSpPr>
          <p:spPr>
            <a:xfrm>
              <a:off x="-10166463" y="792557"/>
              <a:ext cx="21581100" cy="3386700"/>
            </a:xfrm>
            <a:prstGeom prst="rect">
              <a:avLst/>
            </a:prstGeom>
            <a:noFill/>
            <a:ln>
              <a:noFill/>
            </a:ln>
          </p:spPr>
          <p:txBody>
            <a:bodyPr anchorCtr="0" anchor="t" bIns="0" lIns="0" spcFirstLastPara="1" rIns="0" wrap="square" tIns="0">
              <a:spAutoFit/>
            </a:bodyPr>
            <a:lstStyle/>
            <a:p>
              <a:pPr indent="0" lvl="0" marL="0" marR="0" rtl="0" algn="l">
                <a:lnSpc>
                  <a:spcPct val="150016"/>
                </a:lnSpc>
                <a:spcBef>
                  <a:spcPts val="0"/>
                </a:spcBef>
                <a:spcAft>
                  <a:spcPts val="0"/>
                </a:spcAft>
                <a:buNone/>
              </a:pPr>
              <a:r>
                <a:rPr b="1" i="0" lang="en-US" sz="3000" u="none" cap="none" strike="noStrike">
                  <a:solidFill>
                    <a:srgbClr val="F6F4EA"/>
                  </a:solidFill>
                  <a:latin typeface="Calibri"/>
                  <a:ea typeface="Calibri"/>
                  <a:cs typeface="Calibri"/>
                  <a:sym typeface="Calibri"/>
                </a:rPr>
                <a:t>Since 2008, guests and hosts have used Airbnb to expand on traveling possibilities and present more unique, personalized way of experiencing the world. This dataset describes the listing activity and metrics in NYC, NY for 20</a:t>
              </a:r>
              <a:r>
                <a:rPr b="1" lang="en-US" sz="3000">
                  <a:solidFill>
                    <a:srgbClr val="F6F4EA"/>
                  </a:solidFill>
                  <a:latin typeface="Calibri"/>
                  <a:ea typeface="Calibri"/>
                  <a:cs typeface="Calibri"/>
                  <a:sym typeface="Calibri"/>
                </a:rPr>
                <a:t>19. This data file includes all needed information to find out more about hosts, geographical availability, necessary metrics to make predictions and draw conclusions.</a:t>
              </a:r>
              <a:endParaRPr b="1" sz="3000">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6B6B"/>
        </a:solidFill>
      </p:bgPr>
    </p:bg>
    <p:spTree>
      <p:nvGrpSpPr>
        <p:cNvPr id="114" name="Shape 114"/>
        <p:cNvGrpSpPr/>
        <p:nvPr/>
      </p:nvGrpSpPr>
      <p:grpSpPr>
        <a:xfrm>
          <a:off x="0" y="0"/>
          <a:ext cx="0" cy="0"/>
          <a:chOff x="0" y="0"/>
          <a:chExt cx="0" cy="0"/>
        </a:xfrm>
      </p:grpSpPr>
      <p:sp>
        <p:nvSpPr>
          <p:cNvPr id="115" name="Google Shape;115;p3"/>
          <p:cNvSpPr txBox="1"/>
          <p:nvPr/>
        </p:nvSpPr>
        <p:spPr>
          <a:xfrm>
            <a:off x="564569" y="374874"/>
            <a:ext cx="89484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OBJECTIVES</a:t>
            </a:r>
            <a:endParaRPr sz="6000">
              <a:latin typeface="Calibri"/>
              <a:ea typeface="Calibri"/>
              <a:cs typeface="Calibri"/>
              <a:sym typeface="Calibri"/>
            </a:endParaRPr>
          </a:p>
        </p:txBody>
      </p:sp>
      <p:sp>
        <p:nvSpPr>
          <p:cNvPr id="116" name="Google Shape;116;p3"/>
          <p:cNvSpPr txBox="1"/>
          <p:nvPr/>
        </p:nvSpPr>
        <p:spPr>
          <a:xfrm>
            <a:off x="676125" y="2155325"/>
            <a:ext cx="14544000" cy="4987200"/>
          </a:xfrm>
          <a:prstGeom prst="rect">
            <a:avLst/>
          </a:prstGeom>
          <a:noFill/>
          <a:ln>
            <a:noFill/>
          </a:ln>
        </p:spPr>
        <p:txBody>
          <a:bodyPr anchorCtr="0" anchor="t" bIns="0" lIns="0" spcFirstLastPara="1" rIns="0" wrap="square" tIns="0">
            <a:spAutoFit/>
          </a:bodyPr>
          <a:lstStyle/>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Get a better understanding about Airbnb listings with respect</a:t>
            </a:r>
            <a:r>
              <a:rPr b="1" lang="en-US" sz="3000">
                <a:solidFill>
                  <a:srgbClr val="F6F4EA"/>
                </a:solidFill>
                <a:latin typeface="Calibri"/>
                <a:ea typeface="Calibri"/>
                <a:cs typeface="Calibri"/>
                <a:sym typeface="Calibri"/>
              </a:rPr>
              <a:t> </a:t>
            </a:r>
            <a:r>
              <a:rPr b="1" i="0" lang="en-US" sz="3000" u="none" cap="none" strike="noStrike">
                <a:solidFill>
                  <a:srgbClr val="F6F4EA"/>
                </a:solidFill>
                <a:latin typeface="Calibri"/>
                <a:ea typeface="Calibri"/>
                <a:cs typeface="Calibri"/>
                <a:sym typeface="Calibri"/>
              </a:rPr>
              <a:t>to various parameters</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Understand the customer preferences</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Understand the customer booking trend</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What can we learn about different hosts and areas?</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What can we learn from predictions? (ex: locations, prices, reviews, etc)</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Which hosts are the busiest and why?</a:t>
            </a:r>
            <a:endParaRPr b="1" sz="3000">
              <a:latin typeface="Calibri"/>
              <a:ea typeface="Calibri"/>
              <a:cs typeface="Calibri"/>
              <a:sym typeface="Calibri"/>
            </a:endParaRPr>
          </a:p>
          <a:p>
            <a:pPr indent="-377190" lvl="1" marL="906780" marR="0" rtl="0" algn="just">
              <a:lnSpc>
                <a:spcPct val="140000"/>
              </a:lnSpc>
              <a:spcBef>
                <a:spcPts val="0"/>
              </a:spcBef>
              <a:spcAft>
                <a:spcPts val="0"/>
              </a:spcAft>
              <a:buClr>
                <a:srgbClr val="F6F4EA"/>
              </a:buClr>
              <a:buSzPts val="3000"/>
              <a:buFont typeface="Calibri"/>
              <a:buChar char="•"/>
            </a:pPr>
            <a:r>
              <a:rPr b="1" i="0" lang="en-US" sz="3000" u="none" cap="none" strike="noStrike">
                <a:solidFill>
                  <a:srgbClr val="F6F4EA"/>
                </a:solidFill>
                <a:latin typeface="Calibri"/>
                <a:ea typeface="Calibri"/>
                <a:cs typeface="Calibri"/>
                <a:sym typeface="Calibri"/>
              </a:rPr>
              <a:t>Is there any noticeable difference of traffic among different areas and what could be the reason for it?</a:t>
            </a:r>
            <a:endParaRPr b="1" sz="3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6B6B"/>
        </a:solidFill>
      </p:bgPr>
    </p:bg>
    <p:spTree>
      <p:nvGrpSpPr>
        <p:cNvPr id="120" name="Shape 120"/>
        <p:cNvGrpSpPr/>
        <p:nvPr/>
      </p:nvGrpSpPr>
      <p:grpSpPr>
        <a:xfrm>
          <a:off x="0" y="0"/>
          <a:ext cx="0" cy="0"/>
          <a:chOff x="0" y="0"/>
          <a:chExt cx="0" cy="0"/>
        </a:xfrm>
      </p:grpSpPr>
      <p:sp>
        <p:nvSpPr>
          <p:cNvPr id="121" name="Google Shape;121;p4"/>
          <p:cNvSpPr/>
          <p:nvPr/>
        </p:nvSpPr>
        <p:spPr>
          <a:xfrm>
            <a:off x="3174068" y="1606107"/>
            <a:ext cx="12113013" cy="7883469"/>
          </a:xfrm>
          <a:custGeom>
            <a:rect b="b" l="l" r="r" t="t"/>
            <a:pathLst>
              <a:path extrusionOk="0" h="7883469" w="12113013">
                <a:moveTo>
                  <a:pt x="0" y="0"/>
                </a:moveTo>
                <a:lnTo>
                  <a:pt x="12113014" y="0"/>
                </a:lnTo>
                <a:lnTo>
                  <a:pt x="12113014" y="7883470"/>
                </a:lnTo>
                <a:lnTo>
                  <a:pt x="0" y="7883470"/>
                </a:lnTo>
                <a:lnTo>
                  <a:pt x="0" y="0"/>
                </a:lnTo>
                <a:close/>
              </a:path>
            </a:pathLst>
          </a:custGeom>
          <a:blipFill rotWithShape="1">
            <a:blip r:embed="rId3">
              <a:alphaModFix/>
            </a:blip>
            <a:stretch>
              <a:fillRect b="0" l="0" r="0" t="0"/>
            </a:stretch>
          </a:blipFill>
          <a:ln cap="flat" cmpd="sng" w="9525">
            <a:solidFill>
              <a:schemeClr val="dk1"/>
            </a:solidFill>
            <a:prstDash val="solid"/>
            <a:round/>
            <a:headEnd len="sm" w="sm" type="none"/>
            <a:tailEnd len="sm" w="sm" type="none"/>
          </a:ln>
        </p:spPr>
      </p:sp>
      <p:sp>
        <p:nvSpPr>
          <p:cNvPr id="122" name="Google Shape;122;p4"/>
          <p:cNvSpPr txBox="1"/>
          <p:nvPr/>
        </p:nvSpPr>
        <p:spPr>
          <a:xfrm>
            <a:off x="423675" y="343900"/>
            <a:ext cx="138732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DATA SET</a:t>
            </a:r>
            <a:r>
              <a:rPr lang="en-US" sz="6000">
                <a:solidFill>
                  <a:srgbClr val="F6F4EA"/>
                </a:solidFill>
                <a:latin typeface="Calibri"/>
                <a:ea typeface="Calibri"/>
                <a:cs typeface="Calibri"/>
                <a:sym typeface="Calibri"/>
              </a:rPr>
              <a:t> </a:t>
            </a:r>
            <a:r>
              <a:rPr i="0" lang="en-US" sz="6000" u="none" cap="none" strike="noStrike">
                <a:solidFill>
                  <a:srgbClr val="F6F4EA"/>
                </a:solidFill>
                <a:latin typeface="Calibri"/>
                <a:ea typeface="Calibri"/>
                <a:cs typeface="Calibri"/>
                <a:sym typeface="Calibri"/>
              </a:rPr>
              <a:t>DESCRIPTION</a:t>
            </a:r>
            <a:endParaRPr sz="6000">
              <a:solidFill>
                <a:srgbClr val="F6F4EA"/>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26" name="Shape 126"/>
        <p:cNvGrpSpPr/>
        <p:nvPr/>
      </p:nvGrpSpPr>
      <p:grpSpPr>
        <a:xfrm>
          <a:off x="0" y="0"/>
          <a:ext cx="0" cy="0"/>
          <a:chOff x="0" y="0"/>
          <a:chExt cx="0" cy="0"/>
        </a:xfrm>
      </p:grpSpPr>
      <p:sp>
        <p:nvSpPr>
          <p:cNvPr id="127" name="Google Shape;127;p5"/>
          <p:cNvSpPr/>
          <p:nvPr/>
        </p:nvSpPr>
        <p:spPr>
          <a:xfrm>
            <a:off x="0" y="-36902"/>
            <a:ext cx="18288000" cy="1594200"/>
          </a:xfrm>
          <a:prstGeom prst="rect">
            <a:avLst/>
          </a:pr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txBox="1"/>
          <p:nvPr/>
        </p:nvSpPr>
        <p:spPr>
          <a:xfrm>
            <a:off x="362218" y="221550"/>
            <a:ext cx="97800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DATA PREPARATION</a:t>
            </a:r>
            <a:endParaRPr sz="6000">
              <a:latin typeface="Calibri"/>
              <a:ea typeface="Calibri"/>
              <a:cs typeface="Calibri"/>
              <a:sym typeface="Calibri"/>
            </a:endParaRPr>
          </a:p>
        </p:txBody>
      </p:sp>
      <p:sp>
        <p:nvSpPr>
          <p:cNvPr id="129" name="Google Shape;129;p5"/>
          <p:cNvSpPr txBox="1"/>
          <p:nvPr/>
        </p:nvSpPr>
        <p:spPr>
          <a:xfrm>
            <a:off x="951150" y="2393000"/>
            <a:ext cx="15657600" cy="6930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Drop </a:t>
            </a:r>
            <a:r>
              <a:rPr lang="en-US" sz="3000">
                <a:latin typeface="Calibri"/>
                <a:ea typeface="Calibri"/>
                <a:cs typeface="Calibri"/>
                <a:sym typeface="Calibri"/>
              </a:rPr>
              <a:t>unnecessary</a:t>
            </a:r>
            <a:r>
              <a:rPr lang="en-US" sz="3000">
                <a:latin typeface="Calibri"/>
                <a:ea typeface="Calibri"/>
                <a:cs typeface="Calibri"/>
                <a:sym typeface="Calibri"/>
              </a:rPr>
              <a:t> columns like “</a:t>
            </a:r>
            <a:r>
              <a:rPr lang="en-US" sz="3000">
                <a:solidFill>
                  <a:srgbClr val="674EA7"/>
                </a:solidFill>
                <a:latin typeface="Calibri"/>
                <a:ea typeface="Calibri"/>
                <a:cs typeface="Calibri"/>
                <a:sym typeface="Calibri"/>
              </a:rPr>
              <a:t>latitude</a:t>
            </a:r>
            <a:r>
              <a:rPr lang="en-US" sz="3000">
                <a:latin typeface="Calibri"/>
                <a:ea typeface="Calibri"/>
                <a:cs typeface="Calibri"/>
                <a:sym typeface="Calibri"/>
              </a:rPr>
              <a:t>” and “</a:t>
            </a:r>
            <a:r>
              <a:rPr lang="en-US" sz="3000">
                <a:solidFill>
                  <a:srgbClr val="674EA7"/>
                </a:solidFill>
                <a:latin typeface="Calibri"/>
                <a:ea typeface="Calibri"/>
                <a:cs typeface="Calibri"/>
                <a:sym typeface="Calibri"/>
              </a:rPr>
              <a:t>longitude</a:t>
            </a:r>
            <a:r>
              <a:rPr lang="en-US" sz="3000">
                <a:latin typeface="Calibri"/>
                <a:ea typeface="Calibri"/>
                <a:cs typeface="Calibri"/>
                <a:sym typeface="Calibri"/>
              </a:rPr>
              <a:t>”, since column “</a:t>
            </a:r>
            <a:r>
              <a:rPr lang="en-US" sz="3000">
                <a:solidFill>
                  <a:srgbClr val="FF0000"/>
                </a:solidFill>
                <a:latin typeface="Calibri"/>
                <a:ea typeface="Calibri"/>
                <a:cs typeface="Calibri"/>
                <a:sym typeface="Calibri"/>
              </a:rPr>
              <a:t>neighborhood</a:t>
            </a:r>
            <a:r>
              <a:rPr lang="en-US" sz="3000">
                <a:latin typeface="Calibri"/>
                <a:ea typeface="Calibri"/>
                <a:cs typeface="Calibri"/>
                <a:sym typeface="Calibri"/>
              </a:rPr>
              <a:t>” and “</a:t>
            </a:r>
            <a:r>
              <a:rPr lang="en-US" sz="3000">
                <a:solidFill>
                  <a:srgbClr val="FF0000"/>
                </a:solidFill>
                <a:latin typeface="Calibri"/>
                <a:ea typeface="Calibri"/>
                <a:cs typeface="Calibri"/>
                <a:sym typeface="Calibri"/>
              </a:rPr>
              <a:t>neighbourhood_group</a:t>
            </a:r>
            <a:r>
              <a:rPr lang="en-US" sz="3000">
                <a:latin typeface="Calibri"/>
                <a:ea typeface="Calibri"/>
                <a:cs typeface="Calibri"/>
                <a:sym typeface="Calibri"/>
              </a:rPr>
              <a:t>”provides a much better representation of the geographic location of the airbnb listings. </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By eliminating these entries with incomplete or irrelevant information, such as listings with no proper names or names consisting only of numbers, the dataset was refined, facilitating more meaningful insights and enhancing the overall quality of the data.</a:t>
            </a:r>
            <a:endParaRPr sz="3000">
              <a:latin typeface="Calibri"/>
              <a:ea typeface="Calibri"/>
              <a:cs typeface="Calibri"/>
              <a:sym typeface="Calibri"/>
            </a:endParaRPr>
          </a:p>
          <a:p>
            <a:pPr indent="0" lvl="0" marL="457200" rtl="0" algn="l">
              <a:spcBef>
                <a:spcPts val="0"/>
              </a:spcBef>
              <a:spcAft>
                <a:spcPts val="0"/>
              </a:spcAft>
              <a:buNone/>
            </a:pPr>
            <a:r>
              <a:t/>
            </a:r>
            <a:endParaRPr sz="3200">
              <a:latin typeface="Calibri"/>
              <a:ea typeface="Calibri"/>
              <a:cs typeface="Calibri"/>
              <a:sym typeface="Calibri"/>
            </a:endParaRPr>
          </a:p>
          <a:p>
            <a:pPr indent="0" lvl="0" marL="457200" rtl="0" algn="l">
              <a:spcBef>
                <a:spcPts val="0"/>
              </a:spcBef>
              <a:spcAft>
                <a:spcPts val="0"/>
              </a:spcAft>
              <a:buNone/>
            </a:pPr>
            <a:r>
              <a:t/>
            </a:r>
            <a:endParaRPr sz="3200">
              <a:latin typeface="Calibri"/>
              <a:ea typeface="Calibri"/>
              <a:cs typeface="Calibri"/>
              <a:sym typeface="Calibri"/>
            </a:endParaRPr>
          </a:p>
          <a:p>
            <a:pPr indent="0" lvl="0" marL="457200" rtl="0" algn="l">
              <a:spcBef>
                <a:spcPts val="0"/>
              </a:spcBef>
              <a:spcAft>
                <a:spcPts val="0"/>
              </a:spcAft>
              <a:buNone/>
            </a:pPr>
            <a:r>
              <a:t/>
            </a:r>
            <a:endParaRPr sz="3200">
              <a:latin typeface="Calibri"/>
              <a:ea typeface="Calibri"/>
              <a:cs typeface="Calibri"/>
              <a:sym typeface="Calibri"/>
            </a:endParaRPr>
          </a:p>
        </p:txBody>
      </p:sp>
      <p:pic>
        <p:nvPicPr>
          <p:cNvPr id="130" name="Google Shape;130;p5"/>
          <p:cNvPicPr preferRelativeResize="0"/>
          <p:nvPr/>
        </p:nvPicPr>
        <p:blipFill>
          <a:blip r:embed="rId3">
            <a:alphaModFix/>
          </a:blip>
          <a:stretch>
            <a:fillRect/>
          </a:stretch>
        </p:blipFill>
        <p:spPr>
          <a:xfrm>
            <a:off x="2142100" y="5898255"/>
            <a:ext cx="7936375" cy="1887570"/>
          </a:xfrm>
          <a:prstGeom prst="rect">
            <a:avLst/>
          </a:prstGeom>
          <a:noFill/>
          <a:ln cap="flat" cmpd="sng" w="9525">
            <a:solidFill>
              <a:schemeClr val="dk1"/>
            </a:solidFill>
            <a:prstDash val="solid"/>
            <a:round/>
            <a:headEnd len="sm" w="sm" type="none"/>
            <a:tailEnd len="sm" w="sm" type="none"/>
          </a:ln>
        </p:spPr>
      </p:pic>
      <p:pic>
        <p:nvPicPr>
          <p:cNvPr id="131" name="Google Shape;131;p5"/>
          <p:cNvPicPr preferRelativeResize="0"/>
          <p:nvPr/>
        </p:nvPicPr>
        <p:blipFill>
          <a:blip r:embed="rId4">
            <a:alphaModFix/>
          </a:blip>
          <a:stretch>
            <a:fillRect/>
          </a:stretch>
        </p:blipFill>
        <p:spPr>
          <a:xfrm>
            <a:off x="10783854" y="5898250"/>
            <a:ext cx="3825800" cy="35905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35" name="Shape 135"/>
        <p:cNvGrpSpPr/>
        <p:nvPr/>
      </p:nvGrpSpPr>
      <p:grpSpPr>
        <a:xfrm>
          <a:off x="0" y="0"/>
          <a:ext cx="0" cy="0"/>
          <a:chOff x="0" y="0"/>
          <a:chExt cx="0" cy="0"/>
        </a:xfrm>
      </p:grpSpPr>
      <p:sp>
        <p:nvSpPr>
          <p:cNvPr id="136" name="Google Shape;136;p6"/>
          <p:cNvSpPr/>
          <p:nvPr/>
        </p:nvSpPr>
        <p:spPr>
          <a:xfrm>
            <a:off x="12000" y="0"/>
            <a:ext cx="18276000" cy="1529400"/>
          </a:xfrm>
          <a:prstGeom prst="rect">
            <a:avLst/>
          </a:prstGeom>
          <a:solidFill>
            <a:srgbClr val="F2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txBox="1"/>
          <p:nvPr/>
        </p:nvSpPr>
        <p:spPr>
          <a:xfrm>
            <a:off x="453327" y="303002"/>
            <a:ext cx="109788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i="0" lang="en-US" sz="6000" u="none" cap="none" strike="noStrike">
                <a:solidFill>
                  <a:srgbClr val="F6F4EA"/>
                </a:solidFill>
                <a:latin typeface="Calibri"/>
                <a:ea typeface="Calibri"/>
                <a:cs typeface="Calibri"/>
                <a:sym typeface="Calibri"/>
              </a:rPr>
              <a:t>DATA ANALYSIS</a:t>
            </a:r>
            <a:endParaRPr sz="6000">
              <a:solidFill>
                <a:srgbClr val="F6F4EA"/>
              </a:solidFill>
              <a:latin typeface="Calibri"/>
              <a:ea typeface="Calibri"/>
              <a:cs typeface="Calibri"/>
              <a:sym typeface="Calibri"/>
            </a:endParaRPr>
          </a:p>
        </p:txBody>
      </p:sp>
      <p:sp>
        <p:nvSpPr>
          <p:cNvPr id="138" name="Google Shape;138;p6"/>
          <p:cNvSpPr txBox="1"/>
          <p:nvPr/>
        </p:nvSpPr>
        <p:spPr>
          <a:xfrm>
            <a:off x="348825" y="7570475"/>
            <a:ext cx="12081600" cy="25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This representation shows an overview of the distribution of Airbnb listings across the distinct neighborhood groups.</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b="1" i="1" lang="en-US" sz="3000">
                <a:solidFill>
                  <a:srgbClr val="990000"/>
                </a:solidFill>
                <a:latin typeface="Calibri"/>
                <a:ea typeface="Calibri"/>
                <a:cs typeface="Calibri"/>
                <a:sym typeface="Calibri"/>
              </a:rPr>
              <a:t>Notably, Manhattan and Brooklyn boast the most substantial numbers of listings, while Bronx exhibits the fewest listings among the analyzed group.</a:t>
            </a:r>
            <a:endParaRPr b="1" i="1" sz="3000">
              <a:solidFill>
                <a:srgbClr val="990000"/>
              </a:solidFill>
              <a:latin typeface="Calibri"/>
              <a:ea typeface="Calibri"/>
              <a:cs typeface="Calibri"/>
              <a:sym typeface="Calibri"/>
            </a:endParaRPr>
          </a:p>
        </p:txBody>
      </p:sp>
      <p:pic>
        <p:nvPicPr>
          <p:cNvPr id="139" name="Google Shape;139;p6"/>
          <p:cNvPicPr preferRelativeResize="0"/>
          <p:nvPr/>
        </p:nvPicPr>
        <p:blipFill>
          <a:blip r:embed="rId3">
            <a:alphaModFix/>
          </a:blip>
          <a:stretch>
            <a:fillRect/>
          </a:stretch>
        </p:blipFill>
        <p:spPr>
          <a:xfrm>
            <a:off x="551725" y="1553750"/>
            <a:ext cx="6362170" cy="5895100"/>
          </a:xfrm>
          <a:prstGeom prst="rect">
            <a:avLst/>
          </a:prstGeom>
          <a:noFill/>
          <a:ln cap="flat" cmpd="sng" w="9525">
            <a:solidFill>
              <a:schemeClr val="dk1"/>
            </a:solidFill>
            <a:prstDash val="solid"/>
            <a:round/>
            <a:headEnd len="sm" w="sm" type="none"/>
            <a:tailEnd len="sm" w="sm" type="none"/>
          </a:ln>
        </p:spPr>
      </p:pic>
      <p:pic>
        <p:nvPicPr>
          <p:cNvPr id="140" name="Google Shape;140;p6"/>
          <p:cNvPicPr preferRelativeResize="0"/>
          <p:nvPr/>
        </p:nvPicPr>
        <p:blipFill>
          <a:blip r:embed="rId4">
            <a:alphaModFix/>
          </a:blip>
          <a:stretch>
            <a:fillRect/>
          </a:stretch>
        </p:blipFill>
        <p:spPr>
          <a:xfrm>
            <a:off x="10090150" y="1553738"/>
            <a:ext cx="8197851" cy="5689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44" name="Shape 144"/>
        <p:cNvGrpSpPr/>
        <p:nvPr/>
      </p:nvGrpSpPr>
      <p:grpSpPr>
        <a:xfrm>
          <a:off x="0" y="0"/>
          <a:ext cx="0" cy="0"/>
          <a:chOff x="0" y="0"/>
          <a:chExt cx="0" cy="0"/>
        </a:xfrm>
      </p:grpSpPr>
      <p:sp>
        <p:nvSpPr>
          <p:cNvPr id="145" name="Google Shape;145;g239a41950b3_1_15"/>
          <p:cNvSpPr txBox="1"/>
          <p:nvPr/>
        </p:nvSpPr>
        <p:spPr>
          <a:xfrm>
            <a:off x="411125" y="379425"/>
            <a:ext cx="67824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#1</a:t>
            </a:r>
            <a:endParaRPr sz="6000">
              <a:solidFill>
                <a:srgbClr val="990000"/>
              </a:solidFill>
              <a:latin typeface="Calibri"/>
              <a:ea typeface="Calibri"/>
              <a:cs typeface="Calibri"/>
              <a:sym typeface="Calibri"/>
            </a:endParaRPr>
          </a:p>
        </p:txBody>
      </p:sp>
      <p:sp>
        <p:nvSpPr>
          <p:cNvPr id="146" name="Google Shape;146;g239a41950b3_1_15"/>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g239a41950b3_1_15"/>
          <p:cNvPicPr preferRelativeResize="0"/>
          <p:nvPr/>
        </p:nvPicPr>
        <p:blipFill>
          <a:blip r:embed="rId3">
            <a:alphaModFix/>
          </a:blip>
          <a:stretch>
            <a:fillRect/>
          </a:stretch>
        </p:blipFill>
        <p:spPr>
          <a:xfrm>
            <a:off x="9500025" y="532550"/>
            <a:ext cx="5803625" cy="8137749"/>
          </a:xfrm>
          <a:prstGeom prst="rect">
            <a:avLst/>
          </a:prstGeom>
          <a:noFill/>
          <a:ln>
            <a:noFill/>
          </a:ln>
        </p:spPr>
      </p:pic>
      <p:pic>
        <p:nvPicPr>
          <p:cNvPr id="148" name="Google Shape;148;g239a41950b3_1_15"/>
          <p:cNvPicPr preferRelativeResize="0"/>
          <p:nvPr/>
        </p:nvPicPr>
        <p:blipFill>
          <a:blip r:embed="rId4">
            <a:alphaModFix/>
          </a:blip>
          <a:stretch>
            <a:fillRect/>
          </a:stretch>
        </p:blipFill>
        <p:spPr>
          <a:xfrm>
            <a:off x="1462900" y="1533076"/>
            <a:ext cx="6218206" cy="6906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EA"/>
        </a:solidFill>
      </p:bgPr>
    </p:bg>
    <p:spTree>
      <p:nvGrpSpPr>
        <p:cNvPr id="152" name="Shape 152"/>
        <p:cNvGrpSpPr/>
        <p:nvPr/>
      </p:nvGrpSpPr>
      <p:grpSpPr>
        <a:xfrm>
          <a:off x="0" y="0"/>
          <a:ext cx="0" cy="0"/>
          <a:chOff x="0" y="0"/>
          <a:chExt cx="0" cy="0"/>
        </a:xfrm>
      </p:grpSpPr>
      <p:sp>
        <p:nvSpPr>
          <p:cNvPr id="153" name="Google Shape;153;g239a41950b3_1_5"/>
          <p:cNvSpPr txBox="1"/>
          <p:nvPr/>
        </p:nvSpPr>
        <p:spPr>
          <a:xfrm>
            <a:off x="411125" y="379425"/>
            <a:ext cx="6782400" cy="9234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000">
                <a:solidFill>
                  <a:srgbClr val="990000"/>
                </a:solidFill>
                <a:latin typeface="Calibri"/>
                <a:ea typeface="Calibri"/>
                <a:cs typeface="Calibri"/>
                <a:sym typeface="Calibri"/>
              </a:rPr>
              <a:t>Insight #2</a:t>
            </a:r>
            <a:endParaRPr sz="6000">
              <a:solidFill>
                <a:srgbClr val="990000"/>
              </a:solidFill>
              <a:latin typeface="Calibri"/>
              <a:ea typeface="Calibri"/>
              <a:cs typeface="Calibri"/>
              <a:sym typeface="Calibri"/>
            </a:endParaRPr>
          </a:p>
        </p:txBody>
      </p:sp>
      <p:sp>
        <p:nvSpPr>
          <p:cNvPr id="154" name="Google Shape;154;g239a41950b3_1_5"/>
          <p:cNvSpPr/>
          <p:nvPr/>
        </p:nvSpPr>
        <p:spPr>
          <a:xfrm>
            <a:off x="-11988" y="8670310"/>
            <a:ext cx="18288000" cy="1616700"/>
          </a:xfrm>
          <a:prstGeom prst="rect">
            <a:avLst/>
          </a:prstGeom>
          <a:solidFill>
            <a:srgbClr val="F1D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39a41950b3_1_5"/>
          <p:cNvSpPr txBox="1"/>
          <p:nvPr/>
        </p:nvSpPr>
        <p:spPr>
          <a:xfrm>
            <a:off x="411125" y="2250600"/>
            <a:ext cx="8101800" cy="11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3000">
                <a:solidFill>
                  <a:srgbClr val="990000"/>
                </a:solidFill>
                <a:latin typeface="Calibri"/>
                <a:ea typeface="Calibri"/>
                <a:cs typeface="Calibri"/>
                <a:sym typeface="Calibri"/>
              </a:rPr>
              <a:t>Comparison </a:t>
            </a:r>
            <a:r>
              <a:rPr b="1" lang="en-US" sz="3000">
                <a:solidFill>
                  <a:srgbClr val="990000"/>
                </a:solidFill>
                <a:latin typeface="Calibri"/>
                <a:ea typeface="Calibri"/>
                <a:cs typeface="Calibri"/>
                <a:sym typeface="Calibri"/>
              </a:rPr>
              <a:t>between</a:t>
            </a:r>
            <a:r>
              <a:rPr b="1" lang="en-US" sz="3000">
                <a:solidFill>
                  <a:srgbClr val="990000"/>
                </a:solidFill>
                <a:latin typeface="Calibri"/>
                <a:ea typeface="Calibri"/>
                <a:cs typeface="Calibri"/>
                <a:sym typeface="Calibri"/>
              </a:rPr>
              <a:t> average prices Vs various types of rooms</a:t>
            </a:r>
            <a:endParaRPr sz="3000">
              <a:solidFill>
                <a:schemeClr val="dk1"/>
              </a:solidFill>
              <a:latin typeface="Calibri"/>
              <a:ea typeface="Calibri"/>
              <a:cs typeface="Calibri"/>
              <a:sym typeface="Calibri"/>
            </a:endParaRPr>
          </a:p>
        </p:txBody>
      </p:sp>
      <p:pic>
        <p:nvPicPr>
          <p:cNvPr id="156" name="Google Shape;156;g239a41950b3_1_5"/>
          <p:cNvPicPr preferRelativeResize="0"/>
          <p:nvPr/>
        </p:nvPicPr>
        <p:blipFill>
          <a:blip r:embed="rId3">
            <a:alphaModFix/>
          </a:blip>
          <a:stretch>
            <a:fillRect/>
          </a:stretch>
        </p:blipFill>
        <p:spPr>
          <a:xfrm>
            <a:off x="9779600" y="552225"/>
            <a:ext cx="7171325" cy="7779126"/>
          </a:xfrm>
          <a:prstGeom prst="rect">
            <a:avLst/>
          </a:prstGeom>
          <a:noFill/>
          <a:ln>
            <a:noFill/>
          </a:ln>
        </p:spPr>
      </p:pic>
      <p:sp>
        <p:nvSpPr>
          <p:cNvPr id="157" name="Google Shape;157;g239a41950b3_1_5"/>
          <p:cNvSpPr txBox="1"/>
          <p:nvPr/>
        </p:nvSpPr>
        <p:spPr>
          <a:xfrm>
            <a:off x="965675" y="4632025"/>
            <a:ext cx="8445600" cy="16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1" lang="en-US" sz="3000">
                <a:solidFill>
                  <a:srgbClr val="990000"/>
                </a:solidFill>
                <a:latin typeface="Calibri"/>
                <a:ea typeface="Calibri"/>
                <a:cs typeface="Calibri"/>
                <a:sym typeface="Calibri"/>
              </a:rPr>
              <a:t>Private rooms costs only 19.7 more than a shared room but having the whole place to yourself costs  more than double !</a:t>
            </a:r>
            <a:endParaRPr b="1" i="1" sz="3000">
              <a:solidFill>
                <a:srgbClr val="99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